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9" r:id="rId3"/>
    <p:sldId id="258" r:id="rId4"/>
    <p:sldId id="257" r:id="rId5"/>
    <p:sldId id="261" r:id="rId6"/>
    <p:sldId id="263" r:id="rId7"/>
    <p:sldId id="264" r:id="rId8"/>
    <p:sldId id="260" r:id="rId9"/>
    <p:sldId id="266" r:id="rId10"/>
    <p:sldId id="262" r:id="rId11"/>
    <p:sldId id="267" r:id="rId12"/>
    <p:sldId id="269" r:id="rId13"/>
    <p:sldId id="270" r:id="rId14"/>
    <p:sldId id="272" r:id="rId15"/>
    <p:sldId id="271" r:id="rId16"/>
    <p:sldId id="273" r:id="rId17"/>
    <p:sldId id="274" r:id="rId18"/>
    <p:sldId id="278" r:id="rId19"/>
    <p:sldId id="275" r:id="rId20"/>
    <p:sldId id="284" r:id="rId21"/>
    <p:sldId id="279" r:id="rId22"/>
    <p:sldId id="276" r:id="rId23"/>
    <p:sldId id="277" r:id="rId24"/>
    <p:sldId id="280" r:id="rId25"/>
    <p:sldId id="281" r:id="rId26"/>
    <p:sldId id="283" r:id="rId27"/>
    <p:sldId id="282" r:id="rId28"/>
    <p:sldId id="285"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n, Tanya" initials="JT" lastIdx="1" clrIdx="0">
    <p:extLst>
      <p:ext uri="{19B8F6BF-5375-455C-9EA6-DF929625EA0E}">
        <p15:presenceInfo xmlns:p15="http://schemas.microsoft.com/office/powerpoint/2012/main" userId="S-1-5-21-652576002-381036104-3985608029-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B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2" d="100"/>
          <a:sy n="112" d="100"/>
        </p:scale>
        <p:origin x="6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5/13/20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5/13/20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5/13/20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8017941-494D-4CCC-9984-E2A6654E78C5}"/>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64822B7-795D-4BC3-AB5B-ECB068525F80}"/>
              </a:ext>
            </a:extLst>
          </p:cNvPr>
          <p:cNvSpPr>
            <a:spLocks noGrp="1"/>
          </p:cNvSpPr>
          <p:nvPr>
            <p:ph type="ctrTitle"/>
          </p:nvPr>
        </p:nvSpPr>
        <p:spPr>
          <a:xfrm>
            <a:off x="1154955" y="2099733"/>
            <a:ext cx="8825658" cy="2677648"/>
          </a:xfrm>
        </p:spPr>
        <p:txBody>
          <a:bodyPr>
            <a:normAutofit/>
          </a:bodyPr>
          <a:lstStyle/>
          <a:p>
            <a:r>
              <a:rPr lang="en-US">
                <a:solidFill>
                  <a:schemeClr val="tx1"/>
                </a:solidFill>
              </a:rPr>
              <a:t>Diagnosis of COVID-19 and its Clinical Spectrum</a:t>
            </a:r>
            <a:endParaRPr lang="en-US" dirty="0">
              <a:solidFill>
                <a:schemeClr val="tx1"/>
              </a:solidFill>
            </a:endParaRPr>
          </a:p>
        </p:txBody>
      </p:sp>
      <p:sp>
        <p:nvSpPr>
          <p:cNvPr id="3" name="Subtitle 2">
            <a:extLst>
              <a:ext uri="{FF2B5EF4-FFF2-40B4-BE49-F238E27FC236}">
                <a16:creationId xmlns:a16="http://schemas.microsoft.com/office/drawing/2014/main" id="{F099BD39-40AA-432D-B518-EE8F39B3DAE5}"/>
              </a:ext>
            </a:extLst>
          </p:cNvPr>
          <p:cNvSpPr>
            <a:spLocks noGrp="1"/>
          </p:cNvSpPr>
          <p:nvPr>
            <p:ph type="subTitle" idx="1"/>
          </p:nvPr>
        </p:nvSpPr>
        <p:spPr>
          <a:xfrm>
            <a:off x="1154955" y="4777380"/>
            <a:ext cx="8825658" cy="861420"/>
          </a:xfrm>
        </p:spPr>
        <p:txBody>
          <a:bodyPr>
            <a:noAutofit/>
          </a:bodyPr>
          <a:lstStyle/>
          <a:p>
            <a:pPr>
              <a:lnSpc>
                <a:spcPct val="90000"/>
              </a:lnSpc>
            </a:pPr>
            <a:r>
              <a:rPr lang="en-US" sz="1400" dirty="0">
                <a:solidFill>
                  <a:schemeClr val="tx1"/>
                </a:solidFill>
              </a:rPr>
              <a:t>Group Members:</a:t>
            </a:r>
          </a:p>
          <a:p>
            <a:pPr>
              <a:lnSpc>
                <a:spcPct val="90000"/>
              </a:lnSpc>
            </a:pPr>
            <a:r>
              <a:rPr lang="en-US" sz="1400" dirty="0">
                <a:solidFill>
                  <a:schemeClr val="tx1"/>
                </a:solidFill>
              </a:rPr>
              <a:t>Kavya </a:t>
            </a:r>
            <a:r>
              <a:rPr lang="en-US" sz="1400" dirty="0" err="1">
                <a:solidFill>
                  <a:schemeClr val="tx1"/>
                </a:solidFill>
              </a:rPr>
              <a:t>anantha</a:t>
            </a:r>
            <a:r>
              <a:rPr lang="en-US" sz="1400" dirty="0">
                <a:solidFill>
                  <a:schemeClr val="tx1"/>
                </a:solidFill>
              </a:rPr>
              <a:t> </a:t>
            </a:r>
            <a:r>
              <a:rPr lang="en-US" sz="1400" dirty="0" err="1">
                <a:solidFill>
                  <a:schemeClr val="tx1"/>
                </a:solidFill>
              </a:rPr>
              <a:t>rao</a:t>
            </a:r>
            <a:endParaRPr lang="en-US" sz="1400" dirty="0">
              <a:solidFill>
                <a:schemeClr val="tx1"/>
              </a:solidFill>
            </a:endParaRPr>
          </a:p>
          <a:p>
            <a:pPr>
              <a:lnSpc>
                <a:spcPct val="90000"/>
              </a:lnSpc>
            </a:pPr>
            <a:r>
              <a:rPr lang="en-US" sz="1400" dirty="0">
                <a:solidFill>
                  <a:schemeClr val="tx1"/>
                </a:solidFill>
              </a:rPr>
              <a:t>Tanya jain</a:t>
            </a:r>
          </a:p>
        </p:txBody>
      </p:sp>
    </p:spTree>
    <p:extLst>
      <p:ext uri="{BB962C8B-B14F-4D97-AF65-F5344CB8AC3E}">
        <p14:creationId xmlns:p14="http://schemas.microsoft.com/office/powerpoint/2010/main" val="5170361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27E0-32C5-42B5-A2E1-EB8DA5A9F741}"/>
              </a:ext>
            </a:extLst>
          </p:cNvPr>
          <p:cNvSpPr>
            <a:spLocks noGrp="1"/>
          </p:cNvSpPr>
          <p:nvPr>
            <p:ph type="title"/>
          </p:nvPr>
        </p:nvSpPr>
        <p:spPr>
          <a:xfrm>
            <a:off x="600890" y="973668"/>
            <a:ext cx="9315477" cy="706964"/>
          </a:xfrm>
        </p:spPr>
        <p:txBody>
          <a:bodyPr>
            <a:normAutofit/>
          </a:bodyPr>
          <a:lstStyle/>
          <a:p>
            <a:r>
              <a:rPr lang="en-US" dirty="0"/>
              <a:t>Self Organized Maps</a:t>
            </a:r>
          </a:p>
        </p:txBody>
      </p:sp>
      <p:pic>
        <p:nvPicPr>
          <p:cNvPr id="10" name="Picture 9">
            <a:extLst>
              <a:ext uri="{FF2B5EF4-FFF2-40B4-BE49-F238E27FC236}">
                <a16:creationId xmlns:a16="http://schemas.microsoft.com/office/drawing/2014/main" id="{D1528EA1-712E-4BEC-99E6-8C99AF5E52D0}"/>
              </a:ext>
            </a:extLst>
          </p:cNvPr>
          <p:cNvPicPr>
            <a:picLocks noChangeAspect="1"/>
          </p:cNvPicPr>
          <p:nvPr/>
        </p:nvPicPr>
        <p:blipFill rotWithShape="1">
          <a:blip r:embed="rId2"/>
          <a:srcRect l="2270" r="-2" b="-2"/>
          <a:stretch/>
        </p:blipFill>
        <p:spPr>
          <a:xfrm>
            <a:off x="8421189" y="2508069"/>
            <a:ext cx="3739772" cy="3860709"/>
          </a:xfrm>
          <a:prstGeom prst="roundRect">
            <a:avLst>
              <a:gd name="adj" fmla="val 1858"/>
            </a:avLst>
          </a:prstGeom>
          <a:effectLst>
            <a:outerShdw blurRad="50800" dist="50800" dir="5400000" algn="tl" rotWithShape="0">
              <a:srgbClr val="000000">
                <a:alpha val="43000"/>
              </a:srgbClr>
            </a:outerShdw>
          </a:effectLst>
        </p:spPr>
      </p:pic>
      <p:pic>
        <p:nvPicPr>
          <p:cNvPr id="6" name="Picture 5">
            <a:extLst>
              <a:ext uri="{FF2B5EF4-FFF2-40B4-BE49-F238E27FC236}">
                <a16:creationId xmlns:a16="http://schemas.microsoft.com/office/drawing/2014/main" id="{3316D650-FCD6-4967-98AD-748D9F1F8841}"/>
              </a:ext>
            </a:extLst>
          </p:cNvPr>
          <p:cNvPicPr>
            <a:picLocks noChangeAspect="1"/>
          </p:cNvPicPr>
          <p:nvPr/>
        </p:nvPicPr>
        <p:blipFill rotWithShape="1">
          <a:blip r:embed="rId3"/>
          <a:srcRect l="2270" r="-2" b="-2"/>
          <a:stretch/>
        </p:blipFill>
        <p:spPr>
          <a:xfrm>
            <a:off x="4556956" y="2414788"/>
            <a:ext cx="3864233" cy="3953990"/>
          </a:xfrm>
          <a:prstGeom prst="roundRect">
            <a:avLst>
              <a:gd name="adj" fmla="val 1858"/>
            </a:avLst>
          </a:prstGeom>
          <a:effectLst>
            <a:outerShdw blurRad="50800" dist="50800" dir="5400000" algn="tl" rotWithShape="0">
              <a:srgbClr val="000000">
                <a:alpha val="43000"/>
              </a:srgbClr>
            </a:outerShdw>
          </a:effectLst>
        </p:spPr>
      </p:pic>
      <p:sp>
        <p:nvSpPr>
          <p:cNvPr id="12" name="Content Placeholder 11">
            <a:extLst>
              <a:ext uri="{FF2B5EF4-FFF2-40B4-BE49-F238E27FC236}">
                <a16:creationId xmlns:a16="http://schemas.microsoft.com/office/drawing/2014/main" id="{E5AF1913-C0F5-4575-B043-FB57642443DC}"/>
              </a:ext>
            </a:extLst>
          </p:cNvPr>
          <p:cNvSpPr>
            <a:spLocks noGrp="1"/>
          </p:cNvSpPr>
          <p:nvPr>
            <p:ph idx="1"/>
          </p:nvPr>
        </p:nvSpPr>
        <p:spPr>
          <a:xfrm>
            <a:off x="182880" y="2081349"/>
            <a:ext cx="4275909" cy="4650377"/>
          </a:xfrm>
        </p:spPr>
        <p:txBody>
          <a:bodyPr>
            <a:normAutofit/>
          </a:bodyPr>
          <a:lstStyle/>
          <a:p>
            <a:pPr marL="0" indent="0">
              <a:buNone/>
            </a:pPr>
            <a:r>
              <a:rPr lang="en-US" dirty="0"/>
              <a:t>Training Progress Plot:</a:t>
            </a:r>
          </a:p>
          <a:p>
            <a:r>
              <a:rPr lang="en-US" sz="1400" dirty="0"/>
              <a:t>Progress over time for 598 records was plot. If the progress is found to decrease continuously over time, we need to iterate SOM until the plot converges. We can see that in the graph alongside, this distance is reaching a minimum plateau at about 700 iterations. </a:t>
            </a:r>
          </a:p>
          <a:p>
            <a:r>
              <a:rPr lang="en-US" sz="1400" dirty="0"/>
              <a:t>Fan Diagram: We visualize the weight vectors/codes across the map by observing the patterns in the distribution of samples and variables. These fans represent the magnitude of each variable in the weight vector which are mapped for each node. The codebook vectors are visualized in a segments plot. </a:t>
            </a:r>
          </a:p>
          <a:p>
            <a:r>
              <a:rPr lang="en-US" sz="1400" dirty="0"/>
              <a:t>High content of Hemoglobin, Hematocrit is observed with test results projected on the map.</a:t>
            </a:r>
          </a:p>
        </p:txBody>
      </p:sp>
    </p:spTree>
    <p:extLst>
      <p:ext uri="{BB962C8B-B14F-4D97-AF65-F5344CB8AC3E}">
        <p14:creationId xmlns:p14="http://schemas.microsoft.com/office/powerpoint/2010/main" val="186653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15DE-D8C6-487A-BEF3-BA6C36E053C2}"/>
              </a:ext>
            </a:extLst>
          </p:cNvPr>
          <p:cNvSpPr>
            <a:spLocks noGrp="1"/>
          </p:cNvSpPr>
          <p:nvPr>
            <p:ph type="title"/>
          </p:nvPr>
        </p:nvSpPr>
        <p:spPr>
          <a:xfrm>
            <a:off x="609600" y="973668"/>
            <a:ext cx="9306767" cy="706964"/>
          </a:xfrm>
        </p:spPr>
        <p:txBody>
          <a:bodyPr>
            <a:normAutofit/>
          </a:bodyPr>
          <a:lstStyle/>
          <a:p>
            <a:r>
              <a:rPr lang="en-US" dirty="0"/>
              <a:t>Self Organized Maps</a:t>
            </a:r>
          </a:p>
        </p:txBody>
      </p:sp>
      <p:sp>
        <p:nvSpPr>
          <p:cNvPr id="6" name="Content Placeholder 10">
            <a:extLst>
              <a:ext uri="{FF2B5EF4-FFF2-40B4-BE49-F238E27FC236}">
                <a16:creationId xmlns:a16="http://schemas.microsoft.com/office/drawing/2014/main" id="{D05DB138-540A-4416-A56B-FC495B5B243F}"/>
              </a:ext>
            </a:extLst>
          </p:cNvPr>
          <p:cNvSpPr>
            <a:spLocks noGrp="1"/>
          </p:cNvSpPr>
          <p:nvPr>
            <p:ph idx="1"/>
          </p:nvPr>
        </p:nvSpPr>
        <p:spPr>
          <a:xfrm>
            <a:off x="231847" y="2202905"/>
            <a:ext cx="3729202" cy="4459152"/>
          </a:xfrm>
        </p:spPr>
        <p:txBody>
          <a:bodyPr anchor="ctr">
            <a:noAutofit/>
          </a:bodyPr>
          <a:lstStyle/>
          <a:p>
            <a:pPr>
              <a:lnSpc>
                <a:spcPct val="90000"/>
              </a:lnSpc>
            </a:pPr>
            <a:r>
              <a:rPr lang="en-US" sz="1400" dirty="0"/>
              <a:t>U-Matrix plot or a neighbor distance plot. It visualizes the distance between each node and its neighbors. The nodes which have low neighbor distance are similar to each other. Areas with large distances denote that nodes are dissimilar to each other and indicate natural boundaries between node clusters.</a:t>
            </a:r>
          </a:p>
          <a:p>
            <a:pPr>
              <a:lnSpc>
                <a:spcPct val="90000"/>
              </a:lnSpc>
            </a:pPr>
            <a:r>
              <a:rPr lang="en-US" sz="1400" dirty="0"/>
              <a:t>We can see that red colored nodes form a large area that are dissimilar from yellow nodes. Thus, this plot helps us to identify clusters within SOM map.</a:t>
            </a:r>
          </a:p>
          <a:p>
            <a:r>
              <a:rPr lang="en-US" sz="1400" dirty="0"/>
              <a:t>Mapping plot shows the mapping of spectra. The locations of the circles indicate the nodes onto which patients’ data have been mapped. Thus being an indicative of the test results of COVID-19.</a:t>
            </a:r>
          </a:p>
        </p:txBody>
      </p:sp>
      <p:pic>
        <p:nvPicPr>
          <p:cNvPr id="12" name="Picture 11">
            <a:extLst>
              <a:ext uri="{FF2B5EF4-FFF2-40B4-BE49-F238E27FC236}">
                <a16:creationId xmlns:a16="http://schemas.microsoft.com/office/drawing/2014/main" id="{753FE700-2C2A-454A-8AEB-CE42BA8E0F4C}"/>
              </a:ext>
            </a:extLst>
          </p:cNvPr>
          <p:cNvPicPr>
            <a:picLocks noChangeAspect="1"/>
          </p:cNvPicPr>
          <p:nvPr/>
        </p:nvPicPr>
        <p:blipFill rotWithShape="1">
          <a:blip r:embed="rId2"/>
          <a:srcRect r="2268" b="-2"/>
          <a:stretch/>
        </p:blipFill>
        <p:spPr>
          <a:xfrm>
            <a:off x="8366524" y="2497890"/>
            <a:ext cx="3729203" cy="3815823"/>
          </a:xfrm>
          <a:prstGeom prst="roundRect">
            <a:avLst>
              <a:gd name="adj" fmla="val 1858"/>
            </a:avLst>
          </a:prstGeom>
          <a:effectLst>
            <a:outerShdw blurRad="50800" dist="50800" dir="5400000" algn="tl" rotWithShape="0">
              <a:srgbClr val="000000">
                <a:alpha val="43000"/>
              </a:srgbClr>
            </a:outerShdw>
          </a:effectLst>
        </p:spPr>
      </p:pic>
      <p:pic>
        <p:nvPicPr>
          <p:cNvPr id="4" name="Picture 3">
            <a:extLst>
              <a:ext uri="{FF2B5EF4-FFF2-40B4-BE49-F238E27FC236}">
                <a16:creationId xmlns:a16="http://schemas.microsoft.com/office/drawing/2014/main" id="{2D97C9BD-ECD7-4874-9F57-AF9654C4A1C8}"/>
              </a:ext>
            </a:extLst>
          </p:cNvPr>
          <p:cNvPicPr>
            <a:picLocks noChangeAspect="1"/>
          </p:cNvPicPr>
          <p:nvPr/>
        </p:nvPicPr>
        <p:blipFill rotWithShape="1">
          <a:blip r:embed="rId3"/>
          <a:srcRect l="2270" r="-2" b="-2"/>
          <a:stretch/>
        </p:blipFill>
        <p:spPr>
          <a:xfrm>
            <a:off x="4545874" y="2497891"/>
            <a:ext cx="3805646" cy="389404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76993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2064-5A40-4A85-86D4-6A939EB8ECD7}"/>
              </a:ext>
            </a:extLst>
          </p:cNvPr>
          <p:cNvSpPr>
            <a:spLocks noGrp="1"/>
          </p:cNvSpPr>
          <p:nvPr>
            <p:ph type="title"/>
          </p:nvPr>
        </p:nvSpPr>
        <p:spPr>
          <a:xfrm>
            <a:off x="766354" y="973668"/>
            <a:ext cx="9150013" cy="706964"/>
          </a:xfrm>
        </p:spPr>
        <p:txBody>
          <a:bodyPr>
            <a:normAutofit/>
          </a:bodyPr>
          <a:lstStyle/>
          <a:p>
            <a:r>
              <a:rPr lang="en-US" dirty="0"/>
              <a:t>Self Organized Maps</a:t>
            </a:r>
          </a:p>
        </p:txBody>
      </p:sp>
      <p:sp>
        <p:nvSpPr>
          <p:cNvPr id="11" name="Content Placeholder 10">
            <a:extLst>
              <a:ext uri="{FF2B5EF4-FFF2-40B4-BE49-F238E27FC236}">
                <a16:creationId xmlns:a16="http://schemas.microsoft.com/office/drawing/2014/main" id="{EE1486A7-6362-48EA-96C4-DE2FE4B07931}"/>
              </a:ext>
            </a:extLst>
          </p:cNvPr>
          <p:cNvSpPr>
            <a:spLocks noGrp="1"/>
          </p:cNvSpPr>
          <p:nvPr>
            <p:ph idx="1"/>
          </p:nvPr>
        </p:nvSpPr>
        <p:spPr>
          <a:xfrm>
            <a:off x="702109" y="2550186"/>
            <a:ext cx="3481054" cy="3416300"/>
          </a:xfrm>
        </p:spPr>
        <p:txBody>
          <a:bodyPr anchor="ctr">
            <a:normAutofit/>
          </a:bodyPr>
          <a:lstStyle/>
          <a:p>
            <a:r>
              <a:rPr lang="en-US" dirty="0"/>
              <a:t>From the routine blood laboratory tests, it was possible to classify the patients as negative or positive for COVID-19 among the suspected cases.</a:t>
            </a:r>
            <a:br>
              <a:rPr lang="en-US" dirty="0"/>
            </a:br>
            <a:endParaRPr lang="en-US" dirty="0"/>
          </a:p>
          <a:p>
            <a:endParaRPr lang="en-US" sz="1600" dirty="0"/>
          </a:p>
        </p:txBody>
      </p:sp>
      <p:pic>
        <p:nvPicPr>
          <p:cNvPr id="5" name="Content Placeholder 4">
            <a:extLst>
              <a:ext uri="{FF2B5EF4-FFF2-40B4-BE49-F238E27FC236}">
                <a16:creationId xmlns:a16="http://schemas.microsoft.com/office/drawing/2014/main" id="{21D18208-0B7C-4117-9F73-A6EB41BC5824}"/>
              </a:ext>
            </a:extLst>
          </p:cNvPr>
          <p:cNvPicPr>
            <a:picLocks noChangeAspect="1"/>
          </p:cNvPicPr>
          <p:nvPr/>
        </p:nvPicPr>
        <p:blipFill rotWithShape="1">
          <a:blip r:embed="rId2"/>
          <a:srcRect r="2268" b="-2"/>
          <a:stretch/>
        </p:blipFill>
        <p:spPr>
          <a:xfrm>
            <a:off x="4424614" y="2524773"/>
            <a:ext cx="3584225" cy="3667478"/>
          </a:xfrm>
          <a:prstGeom prst="roundRect">
            <a:avLst>
              <a:gd name="adj" fmla="val 1858"/>
            </a:avLst>
          </a:prstGeom>
          <a:effectLst>
            <a:outerShdw blurRad="50800" dist="50800" dir="5400000" algn="tl" rotWithShape="0">
              <a:srgbClr val="000000">
                <a:alpha val="43000"/>
              </a:srgbClr>
            </a:outerShdw>
          </a:effectLst>
        </p:spPr>
      </p:pic>
      <p:pic>
        <p:nvPicPr>
          <p:cNvPr id="7" name="Picture 6">
            <a:extLst>
              <a:ext uri="{FF2B5EF4-FFF2-40B4-BE49-F238E27FC236}">
                <a16:creationId xmlns:a16="http://schemas.microsoft.com/office/drawing/2014/main" id="{25D2F8D9-4275-4653-87AB-178D7C0D4E37}"/>
              </a:ext>
            </a:extLst>
          </p:cNvPr>
          <p:cNvPicPr>
            <a:picLocks noChangeAspect="1"/>
          </p:cNvPicPr>
          <p:nvPr/>
        </p:nvPicPr>
        <p:blipFill rotWithShape="1">
          <a:blip r:embed="rId3"/>
          <a:srcRect l="2270" r="-2" b="-2"/>
          <a:stretch/>
        </p:blipFill>
        <p:spPr>
          <a:xfrm>
            <a:off x="8124254" y="2524773"/>
            <a:ext cx="3584226" cy="366747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207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EC030789-C525-4D1D-90A0-F48C14A76E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91BD0F81-508F-4C6D-9938-C58CC2138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Freeform 5">
              <a:extLst>
                <a:ext uri="{FF2B5EF4-FFF2-40B4-BE49-F238E27FC236}">
                  <a16:creationId xmlns:a16="http://schemas.microsoft.com/office/drawing/2014/main" id="{49081238-0806-4285-968F-ACFC0C0FB9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2" name="Rectangle 61">
            <a:extLst>
              <a:ext uri="{FF2B5EF4-FFF2-40B4-BE49-F238E27FC236}">
                <a16:creationId xmlns:a16="http://schemas.microsoft.com/office/drawing/2014/main" id="{80CAB4C1-E9FF-4C37-92FA-28BED3B88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4AFF7FC7-C74D-46CC-A13D-3DB6889E5B3C}"/>
              </a:ext>
            </a:extLst>
          </p:cNvPr>
          <p:cNvPicPr>
            <a:picLocks noChangeAspect="1"/>
          </p:cNvPicPr>
          <p:nvPr/>
        </p:nvPicPr>
        <p:blipFill rotWithShape="1">
          <a:blip r:embed="rId3"/>
          <a:srcRect l="6474" r="6773" b="5"/>
          <a:stretch/>
        </p:blipFill>
        <p:spPr>
          <a:xfrm>
            <a:off x="7910701" y="838270"/>
            <a:ext cx="3311673" cy="3817167"/>
          </a:xfrm>
          <a:prstGeom prst="roundRect">
            <a:avLst>
              <a:gd name="adj" fmla="val 1858"/>
            </a:avLst>
          </a:prstGeom>
          <a:effectLst/>
        </p:spPr>
      </p:pic>
      <p:pic>
        <p:nvPicPr>
          <p:cNvPr id="5" name="Content Placeholder 4">
            <a:extLst>
              <a:ext uri="{FF2B5EF4-FFF2-40B4-BE49-F238E27FC236}">
                <a16:creationId xmlns:a16="http://schemas.microsoft.com/office/drawing/2014/main" id="{F715973A-FDF0-465C-B277-0EE33A038622}"/>
              </a:ext>
            </a:extLst>
          </p:cNvPr>
          <p:cNvPicPr>
            <a:picLocks noGrp="1" noChangeAspect="1"/>
          </p:cNvPicPr>
          <p:nvPr>
            <p:ph idx="1"/>
          </p:nvPr>
        </p:nvPicPr>
        <p:blipFill rotWithShape="1">
          <a:blip r:embed="rId4"/>
          <a:srcRect l="5874" r="6283" b="7"/>
          <a:stretch/>
        </p:blipFill>
        <p:spPr>
          <a:xfrm>
            <a:off x="630340" y="838270"/>
            <a:ext cx="3410435" cy="3882149"/>
          </a:xfrm>
          <a:prstGeom prst="roundRect">
            <a:avLst>
              <a:gd name="adj" fmla="val 1858"/>
            </a:avLst>
          </a:prstGeom>
          <a:effectLst/>
        </p:spPr>
      </p:pic>
      <p:pic>
        <p:nvPicPr>
          <p:cNvPr id="7" name="Picture 6">
            <a:extLst>
              <a:ext uri="{FF2B5EF4-FFF2-40B4-BE49-F238E27FC236}">
                <a16:creationId xmlns:a16="http://schemas.microsoft.com/office/drawing/2014/main" id="{165F1081-ECE7-4664-ABA5-60F41B4AE4E4}"/>
              </a:ext>
            </a:extLst>
          </p:cNvPr>
          <p:cNvPicPr>
            <a:picLocks noChangeAspect="1"/>
          </p:cNvPicPr>
          <p:nvPr/>
        </p:nvPicPr>
        <p:blipFill rotWithShape="1">
          <a:blip r:embed="rId5"/>
          <a:srcRect l="8896" r="1961" b="5"/>
          <a:stretch/>
        </p:blipFill>
        <p:spPr>
          <a:xfrm>
            <a:off x="4238274" y="838270"/>
            <a:ext cx="3444922" cy="3864295"/>
          </a:xfrm>
          <a:prstGeom prst="roundRect">
            <a:avLst>
              <a:gd name="adj" fmla="val 1858"/>
            </a:avLst>
          </a:prstGeom>
          <a:effectLst/>
        </p:spPr>
      </p:pic>
      <p:sp>
        <p:nvSpPr>
          <p:cNvPr id="3" name="TextBox 2">
            <a:extLst>
              <a:ext uri="{FF2B5EF4-FFF2-40B4-BE49-F238E27FC236}">
                <a16:creationId xmlns:a16="http://schemas.microsoft.com/office/drawing/2014/main" id="{0552C62F-555E-4989-86A9-308F624E8A69}"/>
              </a:ext>
            </a:extLst>
          </p:cNvPr>
          <p:cNvSpPr txBox="1"/>
          <p:nvPr/>
        </p:nvSpPr>
        <p:spPr>
          <a:xfrm>
            <a:off x="630339" y="4841966"/>
            <a:ext cx="10690803"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These mapping plots shows the distribution of patients in different types of wards in the hospital who were tested positive.</a:t>
            </a:r>
          </a:p>
          <a:p>
            <a:pPr marL="285750" indent="-285750">
              <a:buFont typeface="Wingdings" panose="05000000000000000000" pitchFamily="2" charset="2"/>
              <a:buChar char="Ø"/>
            </a:pPr>
            <a:r>
              <a:rPr lang="en-US" dirty="0">
                <a:solidFill>
                  <a:schemeClr val="bg1"/>
                </a:solidFill>
              </a:rPr>
              <a:t>It was possible to classify the patients who were tested ‘positive’ and would be required to be admitted to either regular ward, semi-intensive unit or intensive care unit based on the criticality.</a:t>
            </a:r>
          </a:p>
        </p:txBody>
      </p:sp>
    </p:spTree>
    <p:extLst>
      <p:ext uri="{BB962C8B-B14F-4D97-AF65-F5344CB8AC3E}">
        <p14:creationId xmlns:p14="http://schemas.microsoft.com/office/powerpoint/2010/main" val="2700228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5" name="Content Placeholder 4">
            <a:extLst>
              <a:ext uri="{FF2B5EF4-FFF2-40B4-BE49-F238E27FC236}">
                <a16:creationId xmlns:a16="http://schemas.microsoft.com/office/drawing/2014/main" id="{D9AAA432-BA73-48C1-AD56-D3D9B4DDFEE9}"/>
              </a:ext>
            </a:extLst>
          </p:cNvPr>
          <p:cNvPicPr>
            <a:picLocks noGrp="1" noChangeAspect="1"/>
          </p:cNvPicPr>
          <p:nvPr>
            <p:ph idx="1"/>
          </p:nvPr>
        </p:nvPicPr>
        <p:blipFill>
          <a:blip r:embed="rId2"/>
          <a:stretch>
            <a:fillRect/>
          </a:stretch>
        </p:blipFill>
        <p:spPr>
          <a:xfrm>
            <a:off x="0" y="-3073"/>
            <a:ext cx="12192000" cy="6858000"/>
          </a:xfrm>
          <a:prstGeom prst="rect">
            <a:avLst/>
          </a:prstGeom>
        </p:spPr>
      </p:pic>
      <p:sp>
        <p:nvSpPr>
          <p:cNvPr id="8" name="TextBox 7">
            <a:extLst>
              <a:ext uri="{FF2B5EF4-FFF2-40B4-BE49-F238E27FC236}">
                <a16:creationId xmlns:a16="http://schemas.microsoft.com/office/drawing/2014/main" id="{6768235E-062B-41C3-BA8A-893161CDE1A8}"/>
              </a:ext>
            </a:extLst>
          </p:cNvPr>
          <p:cNvSpPr txBox="1"/>
          <p:nvPr/>
        </p:nvSpPr>
        <p:spPr>
          <a:xfrm>
            <a:off x="3117355" y="1098954"/>
            <a:ext cx="6052458" cy="1323439"/>
          </a:xfrm>
          <a:prstGeom prst="rect">
            <a:avLst/>
          </a:prstGeom>
          <a:noFill/>
        </p:spPr>
        <p:txBody>
          <a:bodyPr wrap="square" rtlCol="0" anchor="ctr">
            <a:spAutoFit/>
          </a:bodyPr>
          <a:lstStyle/>
          <a:p>
            <a:pPr algn="ctr"/>
            <a:r>
              <a:rPr lang="en-US" sz="4000" dirty="0">
                <a:solidFill>
                  <a:srgbClr val="F2B300"/>
                </a:solidFill>
              </a:rPr>
              <a:t>Principal Component Analysis</a:t>
            </a:r>
          </a:p>
        </p:txBody>
      </p:sp>
    </p:spTree>
    <p:extLst>
      <p:ext uri="{BB962C8B-B14F-4D97-AF65-F5344CB8AC3E}">
        <p14:creationId xmlns:p14="http://schemas.microsoft.com/office/powerpoint/2010/main" val="329526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8604-7EDE-46BF-A60C-C1E9BC957ADC}"/>
              </a:ext>
            </a:extLst>
          </p:cNvPr>
          <p:cNvSpPr>
            <a:spLocks noGrp="1"/>
          </p:cNvSpPr>
          <p:nvPr>
            <p:ph type="title"/>
          </p:nvPr>
        </p:nvSpPr>
        <p:spPr>
          <a:xfrm>
            <a:off x="1154954" y="973668"/>
            <a:ext cx="8761413" cy="706964"/>
          </a:xfrm>
        </p:spPr>
        <p:txBody>
          <a:bodyPr>
            <a:normAutofit/>
          </a:bodyPr>
          <a:lstStyle/>
          <a:p>
            <a:r>
              <a:rPr lang="en-US"/>
              <a:t>Principal Component Analysis</a:t>
            </a:r>
            <a:endParaRPr lang="en-US" dirty="0"/>
          </a:p>
        </p:txBody>
      </p:sp>
      <p:sp>
        <p:nvSpPr>
          <p:cNvPr id="13" name="Content Placeholder 10">
            <a:extLst>
              <a:ext uri="{FF2B5EF4-FFF2-40B4-BE49-F238E27FC236}">
                <a16:creationId xmlns:a16="http://schemas.microsoft.com/office/drawing/2014/main" id="{17E0C31C-1C39-41E5-817D-818E2180808A}"/>
              </a:ext>
            </a:extLst>
          </p:cNvPr>
          <p:cNvSpPr>
            <a:spLocks noGrp="1"/>
          </p:cNvSpPr>
          <p:nvPr>
            <p:ph idx="1"/>
          </p:nvPr>
        </p:nvSpPr>
        <p:spPr>
          <a:xfrm>
            <a:off x="524128" y="2264229"/>
            <a:ext cx="3882409" cy="4302034"/>
          </a:xfrm>
        </p:spPr>
        <p:txBody>
          <a:bodyPr anchor="ctr">
            <a:noAutofit/>
          </a:bodyPr>
          <a:lstStyle/>
          <a:p>
            <a:r>
              <a:rPr lang="en-US" sz="1600" dirty="0"/>
              <a:t>Objectives of PCA</a:t>
            </a:r>
          </a:p>
          <a:p>
            <a:pPr lvl="1"/>
            <a:r>
              <a:rPr lang="en-US" dirty="0"/>
              <a:t>Dimensionality reduction</a:t>
            </a:r>
          </a:p>
          <a:p>
            <a:pPr lvl="1"/>
            <a:r>
              <a:rPr lang="en-US" dirty="0"/>
              <a:t>find a linear combination of variables to create principle components</a:t>
            </a:r>
          </a:p>
          <a:p>
            <a:pPr lvl="1"/>
            <a:r>
              <a:rPr lang="en-US" dirty="0"/>
              <a:t>maintain as much variance in the data as possible</a:t>
            </a:r>
          </a:p>
          <a:p>
            <a:pPr lvl="1"/>
            <a:r>
              <a:rPr lang="en-US" dirty="0"/>
              <a:t>principal components are uncorrelated (i.e. orthogonal to each other)</a:t>
            </a:r>
            <a:endParaRPr lang="en-US" sz="1600" dirty="0"/>
          </a:p>
          <a:p>
            <a:r>
              <a:rPr lang="en-US" sz="1600" dirty="0"/>
              <a:t>Scree Plot shows the eigen values for each of the principal components and shows the variance provided by them.</a:t>
            </a:r>
          </a:p>
        </p:txBody>
      </p:sp>
      <p:pic>
        <p:nvPicPr>
          <p:cNvPr id="7" name="Picture 6">
            <a:extLst>
              <a:ext uri="{FF2B5EF4-FFF2-40B4-BE49-F238E27FC236}">
                <a16:creationId xmlns:a16="http://schemas.microsoft.com/office/drawing/2014/main" id="{7F4BC5E5-9AB0-4A9A-B793-51C9004839B7}"/>
              </a:ext>
            </a:extLst>
          </p:cNvPr>
          <p:cNvPicPr>
            <a:picLocks noChangeAspect="1"/>
          </p:cNvPicPr>
          <p:nvPr/>
        </p:nvPicPr>
        <p:blipFill rotWithShape="1">
          <a:blip r:embed="rId2"/>
          <a:srcRect r="2268" b="-2"/>
          <a:stretch/>
        </p:blipFill>
        <p:spPr>
          <a:xfrm>
            <a:off x="4714989" y="2667660"/>
            <a:ext cx="3481053" cy="3561909"/>
          </a:xfrm>
          <a:prstGeom prst="roundRect">
            <a:avLst>
              <a:gd name="adj" fmla="val 1858"/>
            </a:avLst>
          </a:prstGeom>
          <a:effectLst>
            <a:outerShdw blurRad="50800" dist="50800" dir="5400000" algn="tl" rotWithShape="0">
              <a:srgbClr val="000000">
                <a:alpha val="43000"/>
              </a:srgbClr>
            </a:outerShdw>
          </a:effectLst>
        </p:spPr>
      </p:pic>
      <p:pic>
        <p:nvPicPr>
          <p:cNvPr id="6" name="Content Placeholder 4">
            <a:extLst>
              <a:ext uri="{FF2B5EF4-FFF2-40B4-BE49-F238E27FC236}">
                <a16:creationId xmlns:a16="http://schemas.microsoft.com/office/drawing/2014/main" id="{52140F5A-F106-496B-BC29-2E2DBF08D2B6}"/>
              </a:ext>
            </a:extLst>
          </p:cNvPr>
          <p:cNvPicPr>
            <a:picLocks noChangeAspect="1"/>
          </p:cNvPicPr>
          <p:nvPr/>
        </p:nvPicPr>
        <p:blipFill rotWithShape="1">
          <a:blip r:embed="rId3"/>
          <a:srcRect l="2270" r="-2" b="-2"/>
          <a:stretch/>
        </p:blipFill>
        <p:spPr>
          <a:xfrm>
            <a:off x="8405385" y="2603500"/>
            <a:ext cx="3577609" cy="354941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0302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9A7C4EC1-E2A5-455B-BDBE-439F1ABA4CB2}"/>
              </a:ext>
            </a:extLst>
          </p:cNvPr>
          <p:cNvPicPr>
            <a:picLocks noGrp="1" noChangeAspect="1"/>
          </p:cNvPicPr>
          <p:nvPr>
            <p:ph idx="1"/>
          </p:nvPr>
        </p:nvPicPr>
        <p:blipFill>
          <a:blip r:embed="rId3"/>
          <a:stretch>
            <a:fillRect/>
          </a:stretch>
        </p:blipFill>
        <p:spPr>
          <a:xfrm>
            <a:off x="1282685" y="730726"/>
            <a:ext cx="4168881" cy="4168881"/>
          </a:xfrm>
          <a:prstGeom prst="roundRect">
            <a:avLst>
              <a:gd name="adj" fmla="val 1858"/>
            </a:avLst>
          </a:prstGeom>
          <a:effectLst/>
        </p:spPr>
      </p:pic>
      <p:pic>
        <p:nvPicPr>
          <p:cNvPr id="7" name="Picture 6">
            <a:extLst>
              <a:ext uri="{FF2B5EF4-FFF2-40B4-BE49-F238E27FC236}">
                <a16:creationId xmlns:a16="http://schemas.microsoft.com/office/drawing/2014/main" id="{3101E360-FC0D-4303-BF3E-2FB241EFFC06}"/>
              </a:ext>
            </a:extLst>
          </p:cNvPr>
          <p:cNvPicPr>
            <a:picLocks noChangeAspect="1"/>
          </p:cNvPicPr>
          <p:nvPr/>
        </p:nvPicPr>
        <p:blipFill>
          <a:blip r:embed="rId4"/>
          <a:stretch>
            <a:fillRect/>
          </a:stretch>
        </p:blipFill>
        <p:spPr>
          <a:xfrm>
            <a:off x="6049068" y="730726"/>
            <a:ext cx="4168881" cy="4168881"/>
          </a:xfrm>
          <a:prstGeom prst="roundRect">
            <a:avLst>
              <a:gd name="adj" fmla="val 1858"/>
            </a:avLst>
          </a:prstGeom>
          <a:effectLst/>
        </p:spPr>
      </p:pic>
      <p:sp>
        <p:nvSpPr>
          <p:cNvPr id="3" name="TextBox 2">
            <a:extLst>
              <a:ext uri="{FF2B5EF4-FFF2-40B4-BE49-F238E27FC236}">
                <a16:creationId xmlns:a16="http://schemas.microsoft.com/office/drawing/2014/main" id="{10E3692E-B360-4D6A-91DA-E6E91995C39C}"/>
              </a:ext>
            </a:extLst>
          </p:cNvPr>
          <p:cNvSpPr txBox="1"/>
          <p:nvPr/>
        </p:nvSpPr>
        <p:spPr>
          <a:xfrm>
            <a:off x="566057" y="5085526"/>
            <a:ext cx="10668000"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Variance explained when the number of components matches the number of original features.</a:t>
            </a:r>
          </a:p>
          <a:p>
            <a:pPr marL="285750" indent="-285750">
              <a:buFont typeface="Wingdings" panose="05000000000000000000" pitchFamily="2" charset="2"/>
              <a:buChar char="Ø"/>
            </a:pPr>
            <a:r>
              <a:rPr lang="en-US" dirty="0">
                <a:solidFill>
                  <a:schemeClr val="bg1"/>
                </a:solidFill>
              </a:rPr>
              <a:t>Cumulative variance explained by successive principal components</a:t>
            </a:r>
          </a:p>
          <a:p>
            <a:pPr marL="285750" indent="-285750">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175646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F72D0-8A94-402A-AC2C-6935F5555E15}"/>
              </a:ext>
            </a:extLst>
          </p:cNvPr>
          <p:cNvPicPr>
            <a:picLocks noChangeAspect="1"/>
          </p:cNvPicPr>
          <p:nvPr/>
        </p:nvPicPr>
        <p:blipFill rotWithShape="1">
          <a:blip r:embed="rId2"/>
          <a:srcRect t="20951" r="2" b="8936"/>
          <a:stretch/>
        </p:blipFill>
        <p:spPr>
          <a:xfrm>
            <a:off x="477084" y="330312"/>
            <a:ext cx="5861591" cy="3937502"/>
          </a:xfrm>
          <a:custGeom>
            <a:avLst/>
            <a:gdLst/>
            <a:ahLst/>
            <a:cxnLst/>
            <a:rect l="l" t="t" r="r" b="b"/>
            <a:pathLst>
              <a:path w="5615867" h="3937502">
                <a:moveTo>
                  <a:pt x="0" y="0"/>
                </a:moveTo>
                <a:lnTo>
                  <a:pt x="5615867" y="0"/>
                </a:lnTo>
                <a:lnTo>
                  <a:pt x="5615867" y="3592995"/>
                </a:lnTo>
                <a:lnTo>
                  <a:pt x="5526768" y="3592995"/>
                </a:lnTo>
                <a:lnTo>
                  <a:pt x="5297516" y="3589699"/>
                </a:lnTo>
                <a:lnTo>
                  <a:pt x="5072759" y="3584753"/>
                </a:lnTo>
                <a:lnTo>
                  <a:pt x="4850251" y="3580082"/>
                </a:lnTo>
                <a:lnTo>
                  <a:pt x="4632236" y="3574861"/>
                </a:lnTo>
                <a:lnTo>
                  <a:pt x="4415345" y="3566894"/>
                </a:lnTo>
                <a:lnTo>
                  <a:pt x="4201828" y="3558376"/>
                </a:lnTo>
                <a:lnTo>
                  <a:pt x="3992803" y="3550683"/>
                </a:lnTo>
                <a:lnTo>
                  <a:pt x="3584870" y="3528977"/>
                </a:lnTo>
                <a:lnTo>
                  <a:pt x="3193793" y="3505898"/>
                </a:lnTo>
                <a:lnTo>
                  <a:pt x="2818449" y="3481719"/>
                </a:lnTo>
                <a:lnTo>
                  <a:pt x="2463334" y="3455068"/>
                </a:lnTo>
                <a:lnTo>
                  <a:pt x="2123952" y="3427317"/>
                </a:lnTo>
                <a:lnTo>
                  <a:pt x="1809292" y="3397369"/>
                </a:lnTo>
                <a:lnTo>
                  <a:pt x="1513738" y="3367971"/>
                </a:lnTo>
                <a:lnTo>
                  <a:pt x="1241781" y="3338572"/>
                </a:lnTo>
                <a:lnTo>
                  <a:pt x="992302" y="3310822"/>
                </a:lnTo>
                <a:lnTo>
                  <a:pt x="770916" y="3284445"/>
                </a:lnTo>
                <a:lnTo>
                  <a:pt x="570883" y="3259442"/>
                </a:lnTo>
                <a:lnTo>
                  <a:pt x="402316" y="3238561"/>
                </a:lnTo>
                <a:lnTo>
                  <a:pt x="260719" y="3218778"/>
                </a:lnTo>
                <a:lnTo>
                  <a:pt x="66304" y="3190479"/>
                </a:lnTo>
                <a:lnTo>
                  <a:pt x="1" y="3180862"/>
                </a:lnTo>
                <a:lnTo>
                  <a:pt x="1" y="3937502"/>
                </a:lnTo>
                <a:lnTo>
                  <a:pt x="0" y="3937502"/>
                </a:lnTo>
                <a:close/>
              </a:path>
            </a:pathLst>
          </a:custGeom>
        </p:spPr>
      </p:pic>
      <p:pic>
        <p:nvPicPr>
          <p:cNvPr id="9" name="Content Placeholder 4">
            <a:extLst>
              <a:ext uri="{FF2B5EF4-FFF2-40B4-BE49-F238E27FC236}">
                <a16:creationId xmlns:a16="http://schemas.microsoft.com/office/drawing/2014/main" id="{131DD5E3-829C-4DA8-B6E9-F31584F32067}"/>
              </a:ext>
            </a:extLst>
          </p:cNvPr>
          <p:cNvPicPr>
            <a:picLocks noChangeAspect="1"/>
          </p:cNvPicPr>
          <p:nvPr/>
        </p:nvPicPr>
        <p:blipFill rotWithShape="1">
          <a:blip r:embed="rId3"/>
          <a:srcRect l="4095" r="12970" b="1"/>
          <a:stretch/>
        </p:blipFill>
        <p:spPr>
          <a:xfrm>
            <a:off x="6338679" y="-104502"/>
            <a:ext cx="5376235" cy="4807131"/>
          </a:xfrm>
          <a:custGeom>
            <a:avLst/>
            <a:gdLst/>
            <a:ahLst/>
            <a:cxnLst/>
            <a:rect l="l" t="t" r="r" b="b"/>
            <a:pathLst>
              <a:path w="5625013" h="3594644">
                <a:moveTo>
                  <a:pt x="0" y="0"/>
                </a:moveTo>
                <a:lnTo>
                  <a:pt x="5625013" y="0"/>
                </a:lnTo>
                <a:lnTo>
                  <a:pt x="5625013" y="3182785"/>
                </a:lnTo>
                <a:lnTo>
                  <a:pt x="5369916" y="3223724"/>
                </a:lnTo>
                <a:lnTo>
                  <a:pt x="5115940" y="3262739"/>
                </a:lnTo>
                <a:lnTo>
                  <a:pt x="4860842" y="3300930"/>
                </a:lnTo>
                <a:lnTo>
                  <a:pt x="4604619" y="3333626"/>
                </a:lnTo>
                <a:lnTo>
                  <a:pt x="4349520" y="3366596"/>
                </a:lnTo>
                <a:lnTo>
                  <a:pt x="4093297" y="3397369"/>
                </a:lnTo>
                <a:lnTo>
                  <a:pt x="3840446" y="3423746"/>
                </a:lnTo>
                <a:lnTo>
                  <a:pt x="3584223" y="3448748"/>
                </a:lnTo>
                <a:lnTo>
                  <a:pt x="3329125" y="3471553"/>
                </a:lnTo>
                <a:lnTo>
                  <a:pt x="3078521" y="3491336"/>
                </a:lnTo>
                <a:lnTo>
                  <a:pt x="2824547" y="3511118"/>
                </a:lnTo>
                <a:lnTo>
                  <a:pt x="2573942" y="3527604"/>
                </a:lnTo>
                <a:lnTo>
                  <a:pt x="2323339" y="3540517"/>
                </a:lnTo>
                <a:lnTo>
                  <a:pt x="2073860" y="3553980"/>
                </a:lnTo>
                <a:lnTo>
                  <a:pt x="1826627" y="3565245"/>
                </a:lnTo>
                <a:lnTo>
                  <a:pt x="1581642" y="3573213"/>
                </a:lnTo>
                <a:lnTo>
                  <a:pt x="1336657" y="3580082"/>
                </a:lnTo>
                <a:lnTo>
                  <a:pt x="1093921" y="3586676"/>
                </a:lnTo>
                <a:lnTo>
                  <a:pt x="854555" y="3589699"/>
                </a:lnTo>
                <a:lnTo>
                  <a:pt x="615189" y="3592995"/>
                </a:lnTo>
                <a:lnTo>
                  <a:pt x="379194" y="3594644"/>
                </a:lnTo>
                <a:lnTo>
                  <a:pt x="145448" y="3592995"/>
                </a:lnTo>
                <a:lnTo>
                  <a:pt x="0" y="3592995"/>
                </a:lnTo>
                <a:close/>
              </a:path>
            </a:pathLst>
          </a:custGeom>
        </p:spPr>
      </p:pic>
      <p:sp>
        <p:nvSpPr>
          <p:cNvPr id="7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78" name="Freeform: Shape 6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extBox 3">
            <a:extLst>
              <a:ext uri="{FF2B5EF4-FFF2-40B4-BE49-F238E27FC236}">
                <a16:creationId xmlns:a16="http://schemas.microsoft.com/office/drawing/2014/main" id="{B770695A-8F73-4E7C-AF48-120C6D5511F5}"/>
              </a:ext>
            </a:extLst>
          </p:cNvPr>
          <p:cNvSpPr txBox="1"/>
          <p:nvPr/>
        </p:nvSpPr>
        <p:spPr>
          <a:xfrm>
            <a:off x="722812" y="4110824"/>
            <a:ext cx="10425592" cy="1908976"/>
          </a:xfrm>
          <a:prstGeom prst="rect">
            <a:avLst/>
          </a:prstGeom>
        </p:spPr>
        <p:txBody>
          <a:bodyPr vert="horz" lIns="91440" tIns="45720" rIns="91440" bIns="45720" rtlCol="0" anchor="ctr">
            <a:normAutofit lnSpcReduction="10000"/>
          </a:bodyPr>
          <a:lstStyle/>
          <a:p>
            <a:pPr>
              <a:lnSpc>
                <a:spcPct val="90000"/>
              </a:lnSpc>
              <a:spcBef>
                <a:spcPts val="1000"/>
              </a:spcBef>
              <a:buClr>
                <a:schemeClr val="accent1"/>
              </a:buClr>
              <a:buSzPct val="80000"/>
              <a:buFont typeface="Wingdings 3" charset="2"/>
              <a:buChar char=""/>
            </a:pPr>
            <a:r>
              <a:rPr lang="en-US" dirty="0"/>
              <a:t>These are score plots cum biplots that are used to represent sample scores and sometimes loadings for the principal components. It involves the projection of the data onto the PC’s in two dimensions. It is a scatterplot of PC1 against PC2. Size and direction of the loading vector for each variable determines the contribution of variance of that variable for the model. </a:t>
            </a:r>
          </a:p>
          <a:p>
            <a:pPr>
              <a:lnSpc>
                <a:spcPct val="90000"/>
              </a:lnSpc>
              <a:spcBef>
                <a:spcPts val="1000"/>
              </a:spcBef>
              <a:buClr>
                <a:schemeClr val="accent1"/>
              </a:buClr>
              <a:buSzPct val="80000"/>
              <a:buFont typeface="Wingdings 3" charset="2"/>
              <a:buChar char=""/>
            </a:pPr>
            <a:r>
              <a:rPr lang="en-US" dirty="0"/>
              <a:t>We can see that loading vector of leukocytes, hemoglobin, hematocrit is largest and in the direction of PC1 and PC12 respectively.</a:t>
            </a:r>
          </a:p>
          <a:p>
            <a:pPr>
              <a:lnSpc>
                <a:spcPct val="90000"/>
              </a:lnSpc>
              <a:spcBef>
                <a:spcPts val="1000"/>
              </a:spcBef>
              <a:buClr>
                <a:schemeClr val="accent1"/>
              </a:buClr>
              <a:buSzPct val="80000"/>
              <a:buFont typeface="Wingdings 3" charset="2"/>
              <a:buChar char=""/>
            </a:pPr>
            <a:endParaRPr lang="en-US" sz="1500" dirty="0"/>
          </a:p>
        </p:txBody>
      </p:sp>
    </p:spTree>
    <p:extLst>
      <p:ext uri="{BB962C8B-B14F-4D97-AF65-F5344CB8AC3E}">
        <p14:creationId xmlns:p14="http://schemas.microsoft.com/office/powerpoint/2010/main" val="8515687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3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4FD1E4D1-6CA8-4981-8C2A-663B49C882C8}"/>
              </a:ext>
            </a:extLst>
          </p:cNvPr>
          <p:cNvPicPr>
            <a:picLocks noChangeAspect="1"/>
          </p:cNvPicPr>
          <p:nvPr/>
        </p:nvPicPr>
        <p:blipFill rotWithShape="1">
          <a:blip r:embed="rId3">
            <a:alphaModFix/>
          </a:blip>
          <a:srcRect l="9091" t="14645" b="3681"/>
          <a:stretch/>
        </p:blipFill>
        <p:spPr>
          <a:xfrm>
            <a:off x="20" y="348343"/>
            <a:ext cx="12191980" cy="6161314"/>
          </a:xfrm>
          <a:prstGeom prst="rect">
            <a:avLst/>
          </a:prstGeom>
        </p:spPr>
      </p:pic>
      <p:sp>
        <p:nvSpPr>
          <p:cNvPr id="35" name="Rectangle 34">
            <a:extLst>
              <a:ext uri="{FF2B5EF4-FFF2-40B4-BE49-F238E27FC236}">
                <a16:creationId xmlns:a16="http://schemas.microsoft.com/office/drawing/2014/main" id="{2B65E6B8-0D17-4912-97E4-60B47A511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104978" y="1295400"/>
            <a:ext cx="4936635" cy="3773690"/>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214B-55C9-49D6-8D09-93AA47ED8B00}"/>
              </a:ext>
            </a:extLst>
          </p:cNvPr>
          <p:cNvSpPr>
            <a:spLocks noGrp="1"/>
          </p:cNvSpPr>
          <p:nvPr>
            <p:ph type="title"/>
          </p:nvPr>
        </p:nvSpPr>
        <p:spPr>
          <a:xfrm>
            <a:off x="6265339" y="1447800"/>
            <a:ext cx="4562452" cy="2154568"/>
          </a:xfrm>
        </p:spPr>
        <p:txBody>
          <a:bodyPr vert="horz" lIns="91440" tIns="45720" rIns="91440" bIns="45720" rtlCol="0" anchor="b">
            <a:normAutofit/>
          </a:bodyPr>
          <a:lstStyle/>
          <a:p>
            <a:r>
              <a:rPr lang="en-US" sz="4400" dirty="0">
                <a:solidFill>
                  <a:schemeClr val="tx1"/>
                </a:solidFill>
              </a:rPr>
              <a:t>Hierarchical Clustering</a:t>
            </a:r>
          </a:p>
        </p:txBody>
      </p:sp>
    </p:spTree>
    <p:extLst>
      <p:ext uri="{BB962C8B-B14F-4D97-AF65-F5344CB8AC3E}">
        <p14:creationId xmlns:p14="http://schemas.microsoft.com/office/powerpoint/2010/main" val="147798629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F2B25B-24AE-4C3D-9424-A90C8A8DBAF2}"/>
              </a:ext>
            </a:extLst>
          </p:cNvPr>
          <p:cNvSpPr>
            <a:spLocks noGrp="1"/>
          </p:cNvSpPr>
          <p:nvPr>
            <p:ph type="title"/>
          </p:nvPr>
        </p:nvSpPr>
        <p:spPr>
          <a:xfrm>
            <a:off x="700956" y="750106"/>
            <a:ext cx="9453911" cy="666641"/>
          </a:xfrm>
        </p:spPr>
        <p:txBody>
          <a:bodyPr vert="horz" lIns="91440" tIns="45720" rIns="91440" bIns="45720" rtlCol="0" anchor="b">
            <a:normAutofit/>
          </a:bodyPr>
          <a:lstStyle/>
          <a:p>
            <a:r>
              <a:rPr lang="en-US" dirty="0"/>
              <a:t>Hierarchical Clustering</a:t>
            </a:r>
            <a:endParaRPr lang="en-US" b="0" i="0" kern="1200" dirty="0">
              <a:solidFill>
                <a:schemeClr val="bg2"/>
              </a:solidFill>
              <a:latin typeface="+mj-lt"/>
              <a:ea typeface="+mj-ea"/>
              <a:cs typeface="+mj-cs"/>
            </a:endParaRPr>
          </a:p>
        </p:txBody>
      </p:sp>
      <p:pic>
        <p:nvPicPr>
          <p:cNvPr id="5" name="Content Placeholder 4">
            <a:extLst>
              <a:ext uri="{FF2B5EF4-FFF2-40B4-BE49-F238E27FC236}">
                <a16:creationId xmlns:a16="http://schemas.microsoft.com/office/drawing/2014/main" id="{12B1A6E1-6B67-4489-89D6-72FC5E2C95D2}"/>
              </a:ext>
            </a:extLst>
          </p:cNvPr>
          <p:cNvPicPr>
            <a:picLocks noGrp="1" noChangeAspect="1"/>
          </p:cNvPicPr>
          <p:nvPr>
            <p:ph idx="1"/>
          </p:nvPr>
        </p:nvPicPr>
        <p:blipFill>
          <a:blip r:embed="rId3"/>
          <a:stretch>
            <a:fillRect/>
          </a:stretch>
        </p:blipFill>
        <p:spPr>
          <a:xfrm>
            <a:off x="590655" y="1786452"/>
            <a:ext cx="7995996" cy="4237877"/>
          </a:xfrm>
          <a:prstGeom prst="roundRect">
            <a:avLst>
              <a:gd name="adj" fmla="val 1858"/>
            </a:avLst>
          </a:prstGeom>
          <a:effectLst/>
        </p:spPr>
      </p:pic>
      <p:sp>
        <p:nvSpPr>
          <p:cNvPr id="4" name="TextBox 3">
            <a:extLst>
              <a:ext uri="{FF2B5EF4-FFF2-40B4-BE49-F238E27FC236}">
                <a16:creationId xmlns:a16="http://schemas.microsoft.com/office/drawing/2014/main" id="{D336558A-F3BB-48AA-8C44-67023D11C1AA}"/>
              </a:ext>
            </a:extLst>
          </p:cNvPr>
          <p:cNvSpPr txBox="1"/>
          <p:nvPr/>
        </p:nvSpPr>
        <p:spPr>
          <a:xfrm>
            <a:off x="8691154" y="1786453"/>
            <a:ext cx="265611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Hierarchical clustering structure provides more information rather than flat clusters and assigns each data point into a cluster. </a:t>
            </a:r>
          </a:p>
          <a:p>
            <a:pPr marL="285750" indent="-285750">
              <a:buFont typeface="Wingdings" panose="05000000000000000000" pitchFamily="2" charset="2"/>
              <a:buChar char="Ø"/>
            </a:pPr>
            <a:r>
              <a:rPr lang="en-US" dirty="0">
                <a:solidFill>
                  <a:schemeClr val="bg1"/>
                </a:solidFill>
              </a:rPr>
              <a:t>On visualizing the dendrogram, the number of clusters was chosen to be 6</a:t>
            </a:r>
          </a:p>
        </p:txBody>
      </p:sp>
    </p:spTree>
    <p:extLst>
      <p:ext uri="{BB962C8B-B14F-4D97-AF65-F5344CB8AC3E}">
        <p14:creationId xmlns:p14="http://schemas.microsoft.com/office/powerpoint/2010/main" val="2766694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ED8E-736C-4128-A8A1-5110F589408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8374DD7-6A70-496C-9C61-CBB655F8D9C7}"/>
              </a:ext>
            </a:extLst>
          </p:cNvPr>
          <p:cNvSpPr>
            <a:spLocks noGrp="1"/>
          </p:cNvSpPr>
          <p:nvPr>
            <p:ph idx="1"/>
          </p:nvPr>
        </p:nvSpPr>
        <p:spPr>
          <a:xfrm>
            <a:off x="1154954" y="2412274"/>
            <a:ext cx="8825659" cy="3701143"/>
          </a:xfrm>
        </p:spPr>
        <p:txBody>
          <a:bodyPr/>
          <a:lstStyle/>
          <a:p>
            <a:r>
              <a:rPr lang="en-US" dirty="0"/>
              <a:t>Motivation</a:t>
            </a:r>
          </a:p>
          <a:p>
            <a:r>
              <a:rPr lang="en-US" dirty="0"/>
              <a:t>Data Preprocessing</a:t>
            </a:r>
          </a:p>
          <a:p>
            <a:r>
              <a:rPr lang="en-US" dirty="0"/>
              <a:t>Data Statistics and Visualizations</a:t>
            </a:r>
          </a:p>
          <a:p>
            <a:r>
              <a:rPr lang="en-US" dirty="0"/>
              <a:t>Self Organized Maps</a:t>
            </a:r>
          </a:p>
          <a:p>
            <a:r>
              <a:rPr lang="en-US" dirty="0"/>
              <a:t>Principal Component Analysis</a:t>
            </a:r>
          </a:p>
          <a:p>
            <a:r>
              <a:rPr lang="en-US" dirty="0"/>
              <a:t>Hierarchical Clustering</a:t>
            </a:r>
          </a:p>
          <a:p>
            <a:r>
              <a:rPr lang="en-US" dirty="0"/>
              <a:t>K-means Clustering</a:t>
            </a:r>
          </a:p>
          <a:p>
            <a:r>
              <a:rPr lang="en-US" dirty="0"/>
              <a:t>K-medoids Clustering</a:t>
            </a:r>
          </a:p>
          <a:p>
            <a:r>
              <a:rPr lang="en-US" dirty="0"/>
              <a:t>Insights and Conclusion</a:t>
            </a:r>
          </a:p>
          <a:p>
            <a:endParaRPr lang="en-US" dirty="0"/>
          </a:p>
          <a:p>
            <a:pPr marL="0" indent="0">
              <a:buNone/>
            </a:pPr>
            <a:endParaRPr lang="en-US" dirty="0"/>
          </a:p>
        </p:txBody>
      </p:sp>
    </p:spTree>
    <p:extLst>
      <p:ext uri="{BB962C8B-B14F-4D97-AF65-F5344CB8AC3E}">
        <p14:creationId xmlns:p14="http://schemas.microsoft.com/office/powerpoint/2010/main" val="1656510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1">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38689C86-FF77-4BCF-AC8D-6E7BA7B57168}"/>
              </a:ext>
            </a:extLst>
          </p:cNvPr>
          <p:cNvPicPr>
            <a:picLocks noChangeAspect="1"/>
          </p:cNvPicPr>
          <p:nvPr/>
        </p:nvPicPr>
        <p:blipFill>
          <a:blip r:embed="rId3"/>
          <a:stretch>
            <a:fillRect/>
          </a:stretch>
        </p:blipFill>
        <p:spPr>
          <a:xfrm>
            <a:off x="1240665" y="2009774"/>
            <a:ext cx="4160172" cy="4160172"/>
          </a:xfrm>
          <a:prstGeom prst="roundRect">
            <a:avLst>
              <a:gd name="adj" fmla="val 1858"/>
            </a:avLst>
          </a:prstGeom>
          <a:effectLst/>
        </p:spPr>
      </p:pic>
      <p:pic>
        <p:nvPicPr>
          <p:cNvPr id="4" name="Content Placeholder 3">
            <a:extLst>
              <a:ext uri="{FF2B5EF4-FFF2-40B4-BE49-F238E27FC236}">
                <a16:creationId xmlns:a16="http://schemas.microsoft.com/office/drawing/2014/main" id="{5ECF2125-4B1F-4527-A588-92439076848C}"/>
              </a:ext>
            </a:extLst>
          </p:cNvPr>
          <p:cNvPicPr>
            <a:picLocks noGrp="1" noChangeAspect="1"/>
          </p:cNvPicPr>
          <p:nvPr>
            <p:ph idx="1"/>
          </p:nvPr>
        </p:nvPicPr>
        <p:blipFill>
          <a:blip r:embed="rId4"/>
          <a:stretch>
            <a:fillRect/>
          </a:stretch>
        </p:blipFill>
        <p:spPr>
          <a:xfrm>
            <a:off x="6026089" y="2009774"/>
            <a:ext cx="4160172" cy="4160172"/>
          </a:xfrm>
          <a:prstGeom prst="roundRect">
            <a:avLst>
              <a:gd name="adj" fmla="val 1858"/>
            </a:avLst>
          </a:prstGeom>
          <a:effectLst/>
        </p:spPr>
      </p:pic>
      <p:sp>
        <p:nvSpPr>
          <p:cNvPr id="16" name="TextBox 15">
            <a:extLst>
              <a:ext uri="{FF2B5EF4-FFF2-40B4-BE49-F238E27FC236}">
                <a16:creationId xmlns:a16="http://schemas.microsoft.com/office/drawing/2014/main" id="{9BCCCEA1-67D6-4E43-B492-425942D4D69B}"/>
              </a:ext>
            </a:extLst>
          </p:cNvPr>
          <p:cNvSpPr txBox="1"/>
          <p:nvPr/>
        </p:nvSpPr>
        <p:spPr>
          <a:xfrm>
            <a:off x="615413" y="686335"/>
            <a:ext cx="10961174" cy="1323439"/>
          </a:xfrm>
          <a:prstGeom prst="rect">
            <a:avLst/>
          </a:prstGeom>
          <a:noFill/>
        </p:spPr>
        <p:txBody>
          <a:bodyPr wrap="square" rtlCol="0">
            <a:spAutoFit/>
          </a:bodyPr>
          <a:lstStyle/>
          <a:p>
            <a:r>
              <a:rPr lang="en-US" sz="1600" dirty="0">
                <a:solidFill>
                  <a:schemeClr val="bg1"/>
                </a:solidFill>
              </a:rPr>
              <a:t>Hierarchical clustering was performed on SOM grid to obtain distinct clusters . The plot of SOM using the clustering obtained by hierarchical clustering is shown below. Each color represents a different cluster type. The SOM method characterizes the data properly into the groups and helps to display the high dimension data in 2D retaining the underlying features; though there are several features, it may be clustered into lesser number. </a:t>
            </a:r>
          </a:p>
        </p:txBody>
      </p:sp>
    </p:spTree>
    <p:extLst>
      <p:ext uri="{BB962C8B-B14F-4D97-AF65-F5344CB8AC3E}">
        <p14:creationId xmlns:p14="http://schemas.microsoft.com/office/powerpoint/2010/main" val="1685782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1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A7D3912-8878-4037-9DC4-2B8B82F91AA2}"/>
              </a:ext>
            </a:extLst>
          </p:cNvPr>
          <p:cNvPicPr>
            <a:picLocks noGrp="1" noChangeAspect="1"/>
          </p:cNvPicPr>
          <p:nvPr>
            <p:ph idx="1"/>
          </p:nvPr>
        </p:nvPicPr>
        <p:blipFill rotWithShape="1">
          <a:blip r:embed="rId3">
            <a:alphaModFix amt="40000"/>
          </a:blip>
          <a:srcRect/>
          <a:stretch/>
        </p:blipFill>
        <p:spPr>
          <a:xfrm>
            <a:off x="336733" y="113211"/>
            <a:ext cx="11518534" cy="6479177"/>
          </a:xfrm>
          <a:prstGeom prst="rect">
            <a:avLst/>
          </a:prstGeom>
        </p:spPr>
      </p:pic>
      <p:sp>
        <p:nvSpPr>
          <p:cNvPr id="2" name="Title 1">
            <a:extLst>
              <a:ext uri="{FF2B5EF4-FFF2-40B4-BE49-F238E27FC236}">
                <a16:creationId xmlns:a16="http://schemas.microsoft.com/office/drawing/2014/main" id="{2F2C208D-98EE-42EE-A2DC-F8E87033670C}"/>
              </a:ext>
            </a:extLst>
          </p:cNvPr>
          <p:cNvSpPr>
            <a:spLocks noGrp="1"/>
          </p:cNvSpPr>
          <p:nvPr>
            <p:ph type="title"/>
          </p:nvPr>
        </p:nvSpPr>
        <p:spPr>
          <a:xfrm>
            <a:off x="1154955" y="2099733"/>
            <a:ext cx="8825658" cy="2376473"/>
          </a:xfrm>
        </p:spPr>
        <p:txBody>
          <a:bodyPr vert="horz" lIns="91440" tIns="45720" rIns="91440" bIns="45720" rtlCol="0" anchor="b">
            <a:normAutofit/>
          </a:bodyPr>
          <a:lstStyle/>
          <a:p>
            <a:r>
              <a:rPr lang="en-US" sz="4400" dirty="0">
                <a:solidFill>
                  <a:schemeClr val="tx1"/>
                </a:solidFill>
              </a:rPr>
              <a:t>K-Means Clustering</a:t>
            </a:r>
          </a:p>
        </p:txBody>
      </p:sp>
    </p:spTree>
    <p:extLst>
      <p:ext uri="{BB962C8B-B14F-4D97-AF65-F5344CB8AC3E}">
        <p14:creationId xmlns:p14="http://schemas.microsoft.com/office/powerpoint/2010/main" val="156433254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CBF0E46-1DC0-4631-B421-DEDEDE7B05DF}"/>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K-Means Clustering</a:t>
            </a:r>
          </a:p>
        </p:txBody>
      </p:sp>
      <p:sp>
        <p:nvSpPr>
          <p:cNvPr id="20" name="Content Placeholder 19">
            <a:extLst>
              <a:ext uri="{FF2B5EF4-FFF2-40B4-BE49-F238E27FC236}">
                <a16:creationId xmlns:a16="http://schemas.microsoft.com/office/drawing/2014/main" id="{34E9BF5C-F584-4178-9759-59DA008F0A78}"/>
              </a:ext>
            </a:extLst>
          </p:cNvPr>
          <p:cNvSpPr>
            <a:spLocks noGrp="1"/>
          </p:cNvSpPr>
          <p:nvPr>
            <p:ph idx="1"/>
          </p:nvPr>
        </p:nvSpPr>
        <p:spPr>
          <a:xfrm>
            <a:off x="731520" y="2403566"/>
            <a:ext cx="5103223" cy="3945272"/>
          </a:xfrm>
        </p:spPr>
        <p:txBody>
          <a:bodyPr anchor="ctr">
            <a:noAutofit/>
          </a:bodyPr>
          <a:lstStyle/>
          <a:p>
            <a:r>
              <a:rPr lang="en-US" dirty="0"/>
              <a:t>Determining homogeneous subgroups in the records of patients in the hospital.</a:t>
            </a:r>
          </a:p>
          <a:p>
            <a:r>
              <a:rPr lang="en-US" dirty="0"/>
              <a:t>We provide the number of centers or groups “K” and the number of iterations. It starts by randomly assigning points to groups and then find local minimums so running it multiple times helps you find the global minimum.</a:t>
            </a:r>
          </a:p>
          <a:p>
            <a:r>
              <a:rPr lang="en-US" dirty="0"/>
              <a:t>Elbow Plot is used for determining optimum number of clusters where we look for the elbow. Total WSS indicates within clusters sum of squares.</a:t>
            </a:r>
          </a:p>
          <a:p>
            <a:r>
              <a:rPr lang="en-US" dirty="0"/>
              <a:t>Gap Statistics was also performed. </a:t>
            </a:r>
          </a:p>
        </p:txBody>
      </p:sp>
      <p:pic>
        <p:nvPicPr>
          <p:cNvPr id="5" name="Content Placeholder 4">
            <a:extLst>
              <a:ext uri="{FF2B5EF4-FFF2-40B4-BE49-F238E27FC236}">
                <a16:creationId xmlns:a16="http://schemas.microsoft.com/office/drawing/2014/main" id="{5DEF04C0-474A-40C9-9BB0-6DFE60B549D3}"/>
              </a:ext>
            </a:extLst>
          </p:cNvPr>
          <p:cNvPicPr>
            <a:picLocks noChangeAspect="1"/>
          </p:cNvPicPr>
          <p:nvPr/>
        </p:nvPicPr>
        <p:blipFill>
          <a:blip r:embed="rId2"/>
          <a:stretch>
            <a:fillRect/>
          </a:stretch>
        </p:blipFill>
        <p:spPr>
          <a:xfrm>
            <a:off x="7291706" y="2603500"/>
            <a:ext cx="3745339" cy="374533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74498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A5CD-D7A9-4E9A-B4B6-A2C7FBA9A2CC}"/>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K-Means Clustering</a:t>
            </a:r>
            <a:endParaRPr lang="en-US" dirty="0"/>
          </a:p>
        </p:txBody>
      </p:sp>
      <p:sp>
        <p:nvSpPr>
          <p:cNvPr id="40" name="Content Placeholder 10">
            <a:extLst>
              <a:ext uri="{FF2B5EF4-FFF2-40B4-BE49-F238E27FC236}">
                <a16:creationId xmlns:a16="http://schemas.microsoft.com/office/drawing/2014/main" id="{5F175398-FAD6-45EA-9FEC-E2AB6A49F9A4}"/>
              </a:ext>
            </a:extLst>
          </p:cNvPr>
          <p:cNvSpPr>
            <a:spLocks noGrp="1"/>
          </p:cNvSpPr>
          <p:nvPr>
            <p:ph idx="1"/>
          </p:nvPr>
        </p:nvSpPr>
        <p:spPr>
          <a:xfrm>
            <a:off x="564728" y="2775950"/>
            <a:ext cx="3667638" cy="3842563"/>
          </a:xfrm>
        </p:spPr>
        <p:txBody>
          <a:bodyPr anchor="ctr">
            <a:normAutofit fontScale="92500" lnSpcReduction="10000"/>
          </a:bodyPr>
          <a:lstStyle/>
          <a:p>
            <a:r>
              <a:rPr lang="en-US" dirty="0"/>
              <a:t>K-means was performed with the data processed after PCA. Proper clustering was observed for K-means after dimensionality reduction.</a:t>
            </a:r>
          </a:p>
          <a:p>
            <a:r>
              <a:rPr lang="en-US" dirty="0"/>
              <a:t>6 distinct clusters are shown by 6 different colors in the plot.</a:t>
            </a:r>
          </a:p>
          <a:p>
            <a:r>
              <a:rPr lang="en-US" dirty="0"/>
              <a:t>Clustering without PCA data was plotted for 2 significant variables leukocytes and hemoglobin. Since the data was not processed with PCA, clear clusters are not formed.</a:t>
            </a:r>
          </a:p>
          <a:p>
            <a:endParaRPr lang="en-US" sz="1600" dirty="0"/>
          </a:p>
        </p:txBody>
      </p:sp>
      <p:pic>
        <p:nvPicPr>
          <p:cNvPr id="7" name="Picture 6">
            <a:extLst>
              <a:ext uri="{FF2B5EF4-FFF2-40B4-BE49-F238E27FC236}">
                <a16:creationId xmlns:a16="http://schemas.microsoft.com/office/drawing/2014/main" id="{3AD2EBA2-3D42-492C-98A6-C48699E6F27E}"/>
              </a:ext>
            </a:extLst>
          </p:cNvPr>
          <p:cNvPicPr>
            <a:picLocks noChangeAspect="1"/>
          </p:cNvPicPr>
          <p:nvPr/>
        </p:nvPicPr>
        <p:blipFill rotWithShape="1">
          <a:blip r:embed="rId2"/>
          <a:srcRect l="2270" r="-2" b="-2"/>
          <a:stretch/>
        </p:blipFill>
        <p:spPr>
          <a:xfrm>
            <a:off x="4501440" y="2775951"/>
            <a:ext cx="3481054" cy="3561910"/>
          </a:xfrm>
          <a:prstGeom prst="roundRect">
            <a:avLst>
              <a:gd name="adj" fmla="val 1858"/>
            </a:avLst>
          </a:prstGeom>
          <a:effectLst>
            <a:outerShdw blurRad="50800" dist="50800" dir="5400000" algn="tl" rotWithShape="0">
              <a:srgbClr val="000000">
                <a:alpha val="43000"/>
              </a:srgbClr>
            </a:outerShdw>
          </a:effectLst>
        </p:spPr>
      </p:pic>
      <p:pic>
        <p:nvPicPr>
          <p:cNvPr id="5" name="Content Placeholder 4">
            <a:extLst>
              <a:ext uri="{FF2B5EF4-FFF2-40B4-BE49-F238E27FC236}">
                <a16:creationId xmlns:a16="http://schemas.microsoft.com/office/drawing/2014/main" id="{CA4205C9-469B-4814-A18B-087B0D0CC1A5}"/>
              </a:ext>
            </a:extLst>
          </p:cNvPr>
          <p:cNvPicPr>
            <a:picLocks noChangeAspect="1"/>
          </p:cNvPicPr>
          <p:nvPr/>
        </p:nvPicPr>
        <p:blipFill rotWithShape="1">
          <a:blip r:embed="rId3"/>
          <a:srcRect r="2268" b="-2"/>
          <a:stretch/>
        </p:blipFill>
        <p:spPr>
          <a:xfrm>
            <a:off x="8146219" y="2775951"/>
            <a:ext cx="3481053" cy="356190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8922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2E4E7BE-00E4-4229-8488-33C8055DEE51}"/>
              </a:ext>
            </a:extLst>
          </p:cNvPr>
          <p:cNvPicPr>
            <a:picLocks noChangeAspect="1"/>
          </p:cNvPicPr>
          <p:nvPr/>
        </p:nvPicPr>
        <p:blipFill rotWithShape="1">
          <a:blip r:embed="rId2"/>
          <a:srcRect t="14086" b="22534"/>
          <a:stretch/>
        </p:blipFill>
        <p:spPr>
          <a:xfrm>
            <a:off x="0" y="0"/>
            <a:ext cx="12191980" cy="6857990"/>
          </a:xfrm>
          <a:prstGeom prst="rect">
            <a:avLst/>
          </a:prstGeom>
        </p:spPr>
      </p:pic>
      <p:sp>
        <p:nvSpPr>
          <p:cNvPr id="19" name="Title 1">
            <a:extLst>
              <a:ext uri="{FF2B5EF4-FFF2-40B4-BE49-F238E27FC236}">
                <a16:creationId xmlns:a16="http://schemas.microsoft.com/office/drawing/2014/main" id="{220FBC64-782F-4C49-86F6-5643FD9D31AC}"/>
              </a:ext>
            </a:extLst>
          </p:cNvPr>
          <p:cNvSpPr>
            <a:spLocks noGrp="1"/>
          </p:cNvSpPr>
          <p:nvPr>
            <p:ph type="title"/>
          </p:nvPr>
        </p:nvSpPr>
        <p:spPr>
          <a:xfrm>
            <a:off x="2081348" y="2786743"/>
            <a:ext cx="5852160" cy="949235"/>
          </a:xfrm>
        </p:spPr>
        <p:txBody>
          <a:bodyPr vert="horz" lIns="91440" tIns="45720" rIns="91440" bIns="45720" rtlCol="0" anchor="b">
            <a:normAutofit fontScale="90000"/>
          </a:bodyPr>
          <a:lstStyle/>
          <a:p>
            <a:r>
              <a:rPr lang="en-US" sz="4400" dirty="0">
                <a:solidFill>
                  <a:schemeClr val="accent6">
                    <a:lumMod val="75000"/>
                  </a:schemeClr>
                </a:solidFill>
              </a:rPr>
              <a:t>K-Medoids Clustering</a:t>
            </a:r>
          </a:p>
        </p:txBody>
      </p:sp>
    </p:spTree>
    <p:extLst>
      <p:ext uri="{BB962C8B-B14F-4D97-AF65-F5344CB8AC3E}">
        <p14:creationId xmlns:p14="http://schemas.microsoft.com/office/powerpoint/2010/main" val="1483855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B5A5-1177-401F-8F80-65D01ED443FF}"/>
              </a:ext>
            </a:extLst>
          </p:cNvPr>
          <p:cNvSpPr>
            <a:spLocks noGrp="1"/>
          </p:cNvSpPr>
          <p:nvPr>
            <p:ph type="title"/>
          </p:nvPr>
        </p:nvSpPr>
        <p:spPr>
          <a:xfrm>
            <a:off x="1154954" y="973668"/>
            <a:ext cx="8761413" cy="706964"/>
          </a:xfrm>
        </p:spPr>
        <p:txBody>
          <a:bodyPr>
            <a:normAutofit/>
          </a:bodyPr>
          <a:lstStyle/>
          <a:p>
            <a:r>
              <a:rPr lang="en-US">
                <a:solidFill>
                  <a:srgbClr val="EBEBEB"/>
                </a:solidFill>
              </a:rPr>
              <a:t>K-Medoids Clustering</a:t>
            </a:r>
          </a:p>
        </p:txBody>
      </p:sp>
      <p:sp>
        <p:nvSpPr>
          <p:cNvPr id="9" name="Content Placeholder 8">
            <a:extLst>
              <a:ext uri="{FF2B5EF4-FFF2-40B4-BE49-F238E27FC236}">
                <a16:creationId xmlns:a16="http://schemas.microsoft.com/office/drawing/2014/main" id="{FD40792B-343D-43EB-BA0F-85103AF468B3}"/>
              </a:ext>
            </a:extLst>
          </p:cNvPr>
          <p:cNvSpPr>
            <a:spLocks noGrp="1"/>
          </p:cNvSpPr>
          <p:nvPr>
            <p:ph idx="1"/>
          </p:nvPr>
        </p:nvSpPr>
        <p:spPr>
          <a:xfrm>
            <a:off x="287383" y="2603500"/>
            <a:ext cx="4348626" cy="3416300"/>
          </a:xfrm>
        </p:spPr>
        <p:txBody>
          <a:bodyPr anchor="ctr">
            <a:normAutofit/>
          </a:bodyPr>
          <a:lstStyle/>
          <a:p>
            <a:r>
              <a:rPr lang="en-US" dirty="0"/>
              <a:t>K-medoids minimize the sum of dissimilarities between objects labeled to be in a cluster and one of the objects designated as the representative of that cluster(termed as </a:t>
            </a:r>
            <a:r>
              <a:rPr lang="en-US" dirty="0" err="1"/>
              <a:t>mediods</a:t>
            </a:r>
            <a:r>
              <a:rPr lang="en-US" dirty="0"/>
              <a:t>)</a:t>
            </a:r>
          </a:p>
          <a:p>
            <a:r>
              <a:rPr lang="en-US" dirty="0"/>
              <a:t>Different shapes represent 5 different clusters in the dataset.</a:t>
            </a:r>
            <a:br>
              <a:rPr lang="en-US" dirty="0"/>
            </a:br>
            <a:endParaRPr lang="en-US" dirty="0"/>
          </a:p>
          <a:p>
            <a:pPr marL="0" indent="0">
              <a:buNone/>
            </a:pPr>
            <a:endParaRPr lang="en-US" dirty="0"/>
          </a:p>
          <a:p>
            <a:endParaRPr lang="en-US" sz="1600" dirty="0"/>
          </a:p>
        </p:txBody>
      </p:sp>
      <p:pic>
        <p:nvPicPr>
          <p:cNvPr id="5" name="Content Placeholder 4">
            <a:extLst>
              <a:ext uri="{FF2B5EF4-FFF2-40B4-BE49-F238E27FC236}">
                <a16:creationId xmlns:a16="http://schemas.microsoft.com/office/drawing/2014/main" id="{AEB50FAA-3112-47A3-84C0-69292540EBE3}"/>
              </a:ext>
            </a:extLst>
          </p:cNvPr>
          <p:cNvPicPr>
            <a:picLocks noChangeAspect="1"/>
          </p:cNvPicPr>
          <p:nvPr/>
        </p:nvPicPr>
        <p:blipFill>
          <a:blip r:embed="rId2"/>
          <a:stretch>
            <a:fillRect/>
          </a:stretch>
        </p:blipFill>
        <p:spPr>
          <a:xfrm>
            <a:off x="5248023" y="2316480"/>
            <a:ext cx="6390224" cy="387577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66029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Content Placeholder 10">
            <a:extLst>
              <a:ext uri="{FF2B5EF4-FFF2-40B4-BE49-F238E27FC236}">
                <a16:creationId xmlns:a16="http://schemas.microsoft.com/office/drawing/2014/main" id="{72A9EE8F-65FE-4231-9A6C-788962822D03}"/>
              </a:ext>
            </a:extLst>
          </p:cNvPr>
          <p:cNvPicPr>
            <a:picLocks noGrp="1" noChangeAspect="1"/>
          </p:cNvPicPr>
          <p:nvPr>
            <p:ph idx="1"/>
          </p:nvPr>
        </p:nvPicPr>
        <p:blipFill rotWithShape="1">
          <a:blip r:embed="rId2"/>
          <a:srcRect l="6841" r="4271"/>
          <a:stretch/>
        </p:blipFill>
        <p:spPr>
          <a:xfrm>
            <a:off x="0" y="10"/>
            <a:ext cx="12191980" cy="6857990"/>
          </a:xfrm>
          <a:prstGeom prst="rect">
            <a:avLst/>
          </a:prstGeom>
        </p:spPr>
      </p:pic>
      <p:sp>
        <p:nvSpPr>
          <p:cNvPr id="13" name="Rectangle 12">
            <a:extLst>
              <a:ext uri="{FF2B5EF4-FFF2-40B4-BE49-F238E27FC236}">
                <a16:creationId xmlns:a16="http://schemas.microsoft.com/office/drawing/2014/main" id="{B03A4998-5B52-4F97-A598-C3730F64F804}"/>
              </a:ext>
            </a:extLst>
          </p:cNvPr>
          <p:cNvSpPr/>
          <p:nvPr/>
        </p:nvSpPr>
        <p:spPr>
          <a:xfrm>
            <a:off x="905693" y="4150025"/>
            <a:ext cx="4032068" cy="1446550"/>
          </a:xfrm>
          <a:prstGeom prst="rect">
            <a:avLst/>
          </a:prstGeom>
        </p:spPr>
        <p:txBody>
          <a:bodyPr wrap="square">
            <a:spAutoFit/>
          </a:bodyPr>
          <a:lstStyle/>
          <a:p>
            <a:r>
              <a:rPr lang="en-US" sz="4400" b="1" dirty="0">
                <a:solidFill>
                  <a:schemeClr val="bg1"/>
                </a:solidFill>
              </a:rPr>
              <a:t>Insights and </a:t>
            </a:r>
          </a:p>
          <a:p>
            <a:r>
              <a:rPr lang="en-US" sz="4400" b="1" dirty="0">
                <a:solidFill>
                  <a:schemeClr val="bg1"/>
                </a:solidFill>
              </a:rPr>
              <a:t>Conclusion</a:t>
            </a:r>
          </a:p>
        </p:txBody>
      </p:sp>
    </p:spTree>
    <p:extLst>
      <p:ext uri="{BB962C8B-B14F-4D97-AF65-F5344CB8AC3E}">
        <p14:creationId xmlns:p14="http://schemas.microsoft.com/office/powerpoint/2010/main" val="64788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FC9-A4B1-4176-AD06-B2BB1BC4D437}"/>
              </a:ext>
            </a:extLst>
          </p:cNvPr>
          <p:cNvSpPr>
            <a:spLocks noGrp="1"/>
          </p:cNvSpPr>
          <p:nvPr>
            <p:ph type="title"/>
          </p:nvPr>
        </p:nvSpPr>
        <p:spPr/>
        <p:txBody>
          <a:bodyPr/>
          <a:lstStyle/>
          <a:p>
            <a:r>
              <a:rPr lang="en-US" dirty="0"/>
              <a:t>Insights and Conclusion</a:t>
            </a:r>
          </a:p>
        </p:txBody>
      </p:sp>
      <p:graphicFrame>
        <p:nvGraphicFramePr>
          <p:cNvPr id="4" name="Content Placeholder 3">
            <a:extLst>
              <a:ext uri="{FF2B5EF4-FFF2-40B4-BE49-F238E27FC236}">
                <a16:creationId xmlns:a16="http://schemas.microsoft.com/office/drawing/2014/main" id="{EA3DDFCB-D7BD-4907-9726-E2BBFE58C4A1}"/>
              </a:ext>
            </a:extLst>
          </p:cNvPr>
          <p:cNvGraphicFramePr>
            <a:graphicFrameLocks noGrp="1"/>
          </p:cNvGraphicFramePr>
          <p:nvPr>
            <p:ph idx="1"/>
            <p:extLst>
              <p:ext uri="{D42A27DB-BD31-4B8C-83A1-F6EECF244321}">
                <p14:modId xmlns:p14="http://schemas.microsoft.com/office/powerpoint/2010/main" val="3225877270"/>
              </p:ext>
            </p:extLst>
          </p:nvPr>
        </p:nvGraphicFramePr>
        <p:xfrm>
          <a:off x="2172492" y="1731384"/>
          <a:ext cx="7131255" cy="5126616"/>
        </p:xfrm>
        <a:graphic>
          <a:graphicData uri="http://schemas.openxmlformats.org/drawingml/2006/table">
            <a:tbl>
              <a:tblPr firstRow="1" bandRow="1">
                <a:tableStyleId>{69CF1AB2-1976-4502-BF36-3FF5EA218861}</a:tableStyleId>
              </a:tblPr>
              <a:tblGrid>
                <a:gridCol w="2760617">
                  <a:extLst>
                    <a:ext uri="{9D8B030D-6E8A-4147-A177-3AD203B41FA5}">
                      <a16:colId xmlns:a16="http://schemas.microsoft.com/office/drawing/2014/main" val="1643088508"/>
                    </a:ext>
                  </a:extLst>
                </a:gridCol>
                <a:gridCol w="1514226">
                  <a:extLst>
                    <a:ext uri="{9D8B030D-6E8A-4147-A177-3AD203B41FA5}">
                      <a16:colId xmlns:a16="http://schemas.microsoft.com/office/drawing/2014/main" val="1464510396"/>
                    </a:ext>
                  </a:extLst>
                </a:gridCol>
                <a:gridCol w="2856412">
                  <a:extLst>
                    <a:ext uri="{9D8B030D-6E8A-4147-A177-3AD203B41FA5}">
                      <a16:colId xmlns:a16="http://schemas.microsoft.com/office/drawing/2014/main" val="42557283"/>
                    </a:ext>
                  </a:extLst>
                </a:gridCol>
              </a:tblGrid>
              <a:tr h="608082">
                <a:tc>
                  <a:txBody>
                    <a:bodyPr/>
                    <a:lstStyle/>
                    <a:p>
                      <a:r>
                        <a:rPr lang="en-US" dirty="0"/>
                        <a:t>Algorithm</a:t>
                      </a:r>
                    </a:p>
                  </a:txBody>
                  <a:tcPr/>
                </a:tc>
                <a:tc>
                  <a:txBody>
                    <a:bodyPr/>
                    <a:lstStyle/>
                    <a:p>
                      <a:r>
                        <a:rPr lang="en-US" dirty="0"/>
                        <a:t>Number of Clusters</a:t>
                      </a:r>
                    </a:p>
                  </a:txBody>
                  <a:tcPr/>
                </a:tc>
                <a:tc>
                  <a:txBody>
                    <a:bodyPr/>
                    <a:lstStyle/>
                    <a:p>
                      <a:r>
                        <a:rPr lang="en-US" dirty="0"/>
                        <a:t>Observation</a:t>
                      </a:r>
                    </a:p>
                  </a:txBody>
                  <a:tcPr/>
                </a:tc>
                <a:extLst>
                  <a:ext uri="{0D108BD9-81ED-4DB2-BD59-A6C34878D82A}">
                    <a16:rowId xmlns:a16="http://schemas.microsoft.com/office/drawing/2014/main" val="2221294899"/>
                  </a:ext>
                </a:extLst>
              </a:tr>
              <a:tr h="1129296">
                <a:tc>
                  <a:txBody>
                    <a:bodyPr/>
                    <a:lstStyle/>
                    <a:p>
                      <a:r>
                        <a:rPr lang="en-US" dirty="0"/>
                        <a:t>SOM</a:t>
                      </a:r>
                    </a:p>
                  </a:txBody>
                  <a:tcPr/>
                </a:tc>
                <a:tc>
                  <a:txBody>
                    <a:bodyPr/>
                    <a:lstStyle/>
                    <a:p>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map retains principle features of the input data at a low dimension.</a:t>
                      </a:r>
                    </a:p>
                  </a:txBody>
                  <a:tcPr/>
                </a:tc>
                <a:extLst>
                  <a:ext uri="{0D108BD9-81ED-4DB2-BD59-A6C34878D82A}">
                    <a16:rowId xmlns:a16="http://schemas.microsoft.com/office/drawing/2014/main" val="1662029000"/>
                  </a:ext>
                </a:extLst>
              </a:tr>
              <a:tr h="520213">
                <a:tc>
                  <a:txBody>
                    <a:bodyPr/>
                    <a:lstStyle/>
                    <a:p>
                      <a:r>
                        <a:rPr lang="en-US" dirty="0"/>
                        <a:t>PCA</a:t>
                      </a:r>
                    </a:p>
                  </a:txBody>
                  <a:tcPr/>
                </a:tc>
                <a:tc>
                  <a:txBody>
                    <a:bodyPr/>
                    <a:lstStyle/>
                    <a:p>
                      <a:r>
                        <a:rPr lang="en-US" dirty="0"/>
                        <a:t>NA</a:t>
                      </a:r>
                    </a:p>
                  </a:txBody>
                  <a:tcPr/>
                </a:tc>
                <a:tc>
                  <a:txBody>
                    <a:bodyPr/>
                    <a:lstStyle/>
                    <a:p>
                      <a:r>
                        <a:rPr lang="en-US" dirty="0"/>
                        <a:t>Useful for better visualizations in low dimension grid.</a:t>
                      </a:r>
                    </a:p>
                  </a:txBody>
                  <a:tcPr/>
                </a:tc>
                <a:extLst>
                  <a:ext uri="{0D108BD9-81ED-4DB2-BD59-A6C34878D82A}">
                    <a16:rowId xmlns:a16="http://schemas.microsoft.com/office/drawing/2014/main" val="1698991023"/>
                  </a:ext>
                </a:extLst>
              </a:tr>
              <a:tr h="1129296">
                <a:tc>
                  <a:txBody>
                    <a:bodyPr/>
                    <a:lstStyle/>
                    <a:p>
                      <a:r>
                        <a:rPr lang="en-US" dirty="0"/>
                        <a:t>Hierarchical Clustering</a:t>
                      </a:r>
                    </a:p>
                  </a:txBody>
                  <a:tcPr/>
                </a:tc>
                <a:tc>
                  <a:txBody>
                    <a:bodyPr/>
                    <a:lstStyle/>
                    <a:p>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is not suitable for large datasets as determining the clusters will become difficult. </a:t>
                      </a:r>
                    </a:p>
                  </a:txBody>
                  <a:tcPr/>
                </a:tc>
                <a:extLst>
                  <a:ext uri="{0D108BD9-81ED-4DB2-BD59-A6C34878D82A}">
                    <a16:rowId xmlns:a16="http://schemas.microsoft.com/office/drawing/2014/main" val="863850822"/>
                  </a:ext>
                </a:extLst>
              </a:tr>
              <a:tr h="554616">
                <a:tc>
                  <a:txBody>
                    <a:bodyPr/>
                    <a:lstStyle/>
                    <a:p>
                      <a:r>
                        <a:rPr lang="en-US" dirty="0"/>
                        <a:t>K-Means Clustering</a:t>
                      </a:r>
                    </a:p>
                  </a:txBody>
                  <a:tcPr/>
                </a:tc>
                <a:tc>
                  <a:txBody>
                    <a:bodyPr/>
                    <a:lstStyle/>
                    <a:p>
                      <a:r>
                        <a:rPr lang="en-US" dirty="0"/>
                        <a:t>6</a:t>
                      </a:r>
                    </a:p>
                  </a:txBody>
                  <a:tcPr/>
                </a:tc>
                <a:tc>
                  <a:txBody>
                    <a:bodyPr/>
                    <a:lstStyle/>
                    <a:p>
                      <a:r>
                        <a:rPr lang="en-US" dirty="0"/>
                        <a:t>Works better after PCA.</a:t>
                      </a:r>
                    </a:p>
                  </a:txBody>
                  <a:tcPr/>
                </a:tc>
                <a:extLst>
                  <a:ext uri="{0D108BD9-81ED-4DB2-BD59-A6C34878D82A}">
                    <a16:rowId xmlns:a16="http://schemas.microsoft.com/office/drawing/2014/main" val="602065703"/>
                  </a:ext>
                </a:extLst>
              </a:tr>
              <a:tr h="60808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K-Medoids Clustering</a:t>
                      </a:r>
                    </a:p>
                    <a:p>
                      <a:endParaRPr lang="en-US" dirty="0"/>
                    </a:p>
                  </a:txBody>
                  <a:tcPr/>
                </a:tc>
                <a:tc>
                  <a:txBody>
                    <a:bodyPr/>
                    <a:lstStyle/>
                    <a:p>
                      <a:r>
                        <a:rPr lang="en-US" dirty="0"/>
                        <a:t>5</a:t>
                      </a:r>
                    </a:p>
                  </a:txBody>
                  <a:tcPr/>
                </a:tc>
                <a:tc>
                  <a:txBody>
                    <a:bodyPr/>
                    <a:lstStyle/>
                    <a:p>
                      <a:r>
                        <a:rPr lang="en-US" dirty="0"/>
                        <a:t>Works better after PCA.</a:t>
                      </a:r>
                    </a:p>
                  </a:txBody>
                  <a:tcPr/>
                </a:tc>
                <a:extLst>
                  <a:ext uri="{0D108BD9-81ED-4DB2-BD59-A6C34878D82A}">
                    <a16:rowId xmlns:a16="http://schemas.microsoft.com/office/drawing/2014/main" val="1265323664"/>
                  </a:ext>
                </a:extLst>
              </a:tr>
            </a:tbl>
          </a:graphicData>
        </a:graphic>
      </p:graphicFrame>
    </p:spTree>
    <p:extLst>
      <p:ext uri="{BB962C8B-B14F-4D97-AF65-F5344CB8AC3E}">
        <p14:creationId xmlns:p14="http://schemas.microsoft.com/office/powerpoint/2010/main" val="336711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70EC-1A22-4D09-9272-191DFADB9425}"/>
              </a:ext>
            </a:extLst>
          </p:cNvPr>
          <p:cNvSpPr>
            <a:spLocks noGrp="1"/>
          </p:cNvSpPr>
          <p:nvPr>
            <p:ph type="title"/>
          </p:nvPr>
        </p:nvSpPr>
        <p:spPr/>
        <p:txBody>
          <a:bodyPr/>
          <a:lstStyle/>
          <a:p>
            <a:r>
              <a:rPr lang="en-US" dirty="0"/>
              <a:t>Insights and Conclusion</a:t>
            </a:r>
          </a:p>
        </p:txBody>
      </p:sp>
      <p:sp>
        <p:nvSpPr>
          <p:cNvPr id="4" name="Content Placeholder 3">
            <a:extLst>
              <a:ext uri="{FF2B5EF4-FFF2-40B4-BE49-F238E27FC236}">
                <a16:creationId xmlns:a16="http://schemas.microsoft.com/office/drawing/2014/main" id="{E065C068-E79A-4745-ABFD-B81DD01E01DF}"/>
              </a:ext>
            </a:extLst>
          </p:cNvPr>
          <p:cNvSpPr txBox="1">
            <a:spLocks noGrp="1"/>
          </p:cNvSpPr>
          <p:nvPr>
            <p:ph idx="1"/>
          </p:nvPr>
        </p:nvSpPr>
        <p:spPr>
          <a:xfrm>
            <a:off x="1201194" y="2246481"/>
            <a:ext cx="8806906" cy="5016758"/>
          </a:xfrm>
          <a:prstGeom prst="rect">
            <a:avLst/>
          </a:prstGeom>
          <a:noFill/>
        </p:spPr>
        <p:txBody>
          <a:bodyPr wrap="square" rtlCol="0">
            <a:spAutoFit/>
          </a:bodyPr>
          <a:lstStyle/>
          <a:p>
            <a:r>
              <a:rPr lang="en-US" dirty="0"/>
              <a:t>The limited availability of data, since many observations had large number of NAs, made it more difficult to find patterns using this method.</a:t>
            </a:r>
          </a:p>
          <a:p>
            <a:r>
              <a:rPr lang="en-US" dirty="0"/>
              <a:t>Features/Predictors such as hemoglobin, hematocrit and leukocytes in the blood content of patients were found to be most significant contributor for testing COVID-19 test results.</a:t>
            </a:r>
          </a:p>
          <a:p>
            <a:r>
              <a:rPr lang="en-US" dirty="0"/>
              <a:t>From SOM we were able to classify and visualize patients who were either positive with 558 count and negative with 5086 count. </a:t>
            </a:r>
          </a:p>
          <a:p>
            <a:r>
              <a:rPr lang="en-US" dirty="0"/>
              <a:t>Based on the criticality of patients we were able to classify them into which ward they should be admitted.</a:t>
            </a:r>
          </a:p>
          <a:p>
            <a:r>
              <a:rPr lang="en-US" dirty="0"/>
              <a:t>It was found that the elderly population was most affected. </a:t>
            </a:r>
          </a:p>
          <a:p>
            <a:r>
              <a:rPr lang="en-US" dirty="0"/>
              <a:t>It was possible to identify the significant features that help in detecting if the suspect has COVID-19.It was seen that the suspects confirmed positive cases were less likely to be discharged and were more likely get admitted in the intensive or semi-intensive care.</a:t>
            </a:r>
          </a:p>
          <a:p>
            <a:endParaRPr lang="en-US" dirty="0"/>
          </a:p>
        </p:txBody>
      </p:sp>
    </p:spTree>
    <p:extLst>
      <p:ext uri="{BB962C8B-B14F-4D97-AF65-F5344CB8AC3E}">
        <p14:creationId xmlns:p14="http://schemas.microsoft.com/office/powerpoint/2010/main" val="205486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105A2-5CEA-43B8-8A4A-17F9FDF96360}"/>
              </a:ext>
            </a:extLst>
          </p:cNvPr>
          <p:cNvSpPr>
            <a:spLocks noGrp="1"/>
          </p:cNvSpPr>
          <p:nvPr>
            <p:ph idx="1"/>
          </p:nvPr>
        </p:nvSpPr>
        <p:spPr>
          <a:xfrm>
            <a:off x="1154953" y="2603500"/>
            <a:ext cx="9800429" cy="3379289"/>
          </a:xfrm>
        </p:spPr>
        <p:txBody>
          <a:bodyPr/>
          <a:lstStyle/>
          <a:p>
            <a:pPr marL="0" indent="0">
              <a:buNone/>
            </a:pPr>
            <a:r>
              <a:rPr lang="en-US" sz="2000" dirty="0"/>
              <a:t>Data Mining over a useful dataset can give us very important insights and conclusions.</a:t>
            </a:r>
          </a:p>
          <a:p>
            <a:pPr marL="0" indent="0">
              <a:buNone/>
            </a:pPr>
            <a:r>
              <a:rPr lang="en-US" sz="2000" dirty="0"/>
              <a:t>This Diagnosis of COVID-19 and Clinical Spectrum data, with further cleansing, can be used for even more analysis. But every good thing comes to an end!</a:t>
            </a:r>
          </a:p>
          <a:p>
            <a:pPr marL="0" indent="0">
              <a:buNone/>
            </a:pPr>
            <a:endParaRPr lang="en-US" sz="2000" dirty="0"/>
          </a:p>
          <a:p>
            <a:pPr marL="0" indent="0" algn="ctr">
              <a:buNone/>
            </a:pPr>
            <a:r>
              <a:rPr lang="en-US" sz="2000" dirty="0"/>
              <a:t>Thank you for staying through!</a:t>
            </a:r>
          </a:p>
          <a:p>
            <a:endParaRPr lang="en-US" dirty="0"/>
          </a:p>
        </p:txBody>
      </p:sp>
    </p:spTree>
    <p:extLst>
      <p:ext uri="{BB962C8B-B14F-4D97-AF65-F5344CB8AC3E}">
        <p14:creationId xmlns:p14="http://schemas.microsoft.com/office/powerpoint/2010/main" val="377928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5E48546-6D2A-49BF-9BBF-7EB2E090BFBF}"/>
              </a:ext>
            </a:extLst>
          </p:cNvPr>
          <p:cNvPicPr>
            <a:picLocks noChangeAspect="1"/>
          </p:cNvPicPr>
          <p:nvPr/>
        </p:nvPicPr>
        <p:blipFill rotWithShape="1">
          <a:blip r:embed="rId2">
            <a:alphaModFix amt="40000"/>
          </a:blip>
          <a:srcRect/>
          <a:stretch/>
        </p:blipFill>
        <p:spPr>
          <a:xfrm>
            <a:off x="20" y="10"/>
            <a:ext cx="12191980" cy="68579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Content Placeholder 8">
            <a:extLst>
              <a:ext uri="{FF2B5EF4-FFF2-40B4-BE49-F238E27FC236}">
                <a16:creationId xmlns:a16="http://schemas.microsoft.com/office/drawing/2014/main" id="{5DB685AB-B4A5-4066-BBE3-52882D6C292D}"/>
              </a:ext>
            </a:extLst>
          </p:cNvPr>
          <p:cNvSpPr>
            <a:spLocks noGrp="1"/>
          </p:cNvSpPr>
          <p:nvPr>
            <p:ph idx="1"/>
          </p:nvPr>
        </p:nvSpPr>
        <p:spPr>
          <a:xfrm>
            <a:off x="1154954" y="2603500"/>
            <a:ext cx="8825659" cy="3416300"/>
          </a:xfrm>
        </p:spPr>
        <p:txBody>
          <a:bodyPr>
            <a:normAutofit/>
          </a:bodyPr>
          <a:lstStyle/>
          <a:p>
            <a:pPr marL="0" indent="0">
              <a:buNone/>
            </a:pPr>
            <a:r>
              <a:rPr lang="en-US">
                <a:solidFill>
                  <a:schemeClr val="tx1"/>
                </a:solidFill>
              </a:rPr>
              <a:t> </a:t>
            </a:r>
          </a:p>
        </p:txBody>
      </p:sp>
    </p:spTree>
    <p:extLst>
      <p:ext uri="{BB962C8B-B14F-4D97-AF65-F5344CB8AC3E}">
        <p14:creationId xmlns:p14="http://schemas.microsoft.com/office/powerpoint/2010/main" val="22802782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B211-6A58-4A00-8F20-68F18FCECA8D}"/>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21C512F-63D0-4788-927E-52B8A9F4F6FA}"/>
              </a:ext>
            </a:extLst>
          </p:cNvPr>
          <p:cNvSpPr>
            <a:spLocks noGrp="1"/>
          </p:cNvSpPr>
          <p:nvPr>
            <p:ph idx="1"/>
          </p:nvPr>
        </p:nvSpPr>
        <p:spPr>
          <a:xfrm>
            <a:off x="1154954" y="2603500"/>
            <a:ext cx="9748177" cy="3614420"/>
          </a:xfrm>
        </p:spPr>
        <p:txBody>
          <a:bodyPr>
            <a:normAutofit lnSpcReduction="10000"/>
          </a:bodyPr>
          <a:lstStyle/>
          <a:p>
            <a:pPr algn="just"/>
            <a:r>
              <a:rPr lang="en-US" dirty="0"/>
              <a:t>Given the current situation and surge in COVID-19 cases, we have explored the dataset using unsupervised learning algorithms and found meaningful patterns using data mining and visualization techniques.</a:t>
            </a:r>
          </a:p>
          <a:p>
            <a:pPr algn="just"/>
            <a:r>
              <a:rPr lang="en-US" dirty="0"/>
              <a:t>This dataset consists of patient data who visited Hospital </a:t>
            </a:r>
            <a:r>
              <a:rPr lang="en-US" dirty="0" err="1"/>
              <a:t>Israelita</a:t>
            </a:r>
            <a:r>
              <a:rPr lang="en-US" dirty="0"/>
              <a:t> Albert Einstein (São Paulo, Brazil). It consists of samples that were collected to perform the SARS-CoV-2 RT-PCR (test for COVID-19) and additional laboratory tests.</a:t>
            </a:r>
          </a:p>
          <a:p>
            <a:pPr algn="just"/>
            <a:r>
              <a:rPr lang="en-US" dirty="0"/>
              <a:t>There are 5644 records for 111 columns. Data is anonymized and standardized.</a:t>
            </a:r>
          </a:p>
          <a:p>
            <a:pPr algn="just"/>
            <a:r>
              <a:rPr lang="en-US" dirty="0"/>
              <a:t>We have implemented following unsupervised clustering algorithms: SOM, PCA, Hierarchical Clustering, K-means and K-medoids</a:t>
            </a:r>
          </a:p>
          <a:p>
            <a:pPr algn="just"/>
            <a:r>
              <a:rPr lang="en-US" dirty="0"/>
              <a:t>We derived some  insights from the data such as detecting if the suspect is positive or negative for COVID-19 with the laboratory tests conducted.</a:t>
            </a:r>
          </a:p>
        </p:txBody>
      </p:sp>
    </p:spTree>
    <p:extLst>
      <p:ext uri="{BB962C8B-B14F-4D97-AF65-F5344CB8AC3E}">
        <p14:creationId xmlns:p14="http://schemas.microsoft.com/office/powerpoint/2010/main" val="163006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1A23E912-9969-408D-9158-30FCDE432CC1}"/>
              </a:ext>
            </a:extLst>
          </p:cNvPr>
          <p:cNvPicPr>
            <a:picLocks noChangeAspect="1"/>
          </p:cNvPicPr>
          <p:nvPr/>
        </p:nvPicPr>
        <p:blipFill rotWithShape="1">
          <a:blip r:embed="rId2">
            <a:alphaModFix amt="40000"/>
          </a:blip>
          <a:srcRect b="7787"/>
          <a:stretch/>
        </p:blipFill>
        <p:spPr>
          <a:xfrm>
            <a:off x="0" y="0"/>
            <a:ext cx="12191980" cy="6857990"/>
          </a:xfrm>
          <a:prstGeom prst="rect">
            <a:avLst/>
          </a:prstGeom>
        </p:spPr>
      </p:pic>
      <p:sp>
        <p:nvSpPr>
          <p:cNvPr id="24" name="Title 1">
            <a:extLst>
              <a:ext uri="{FF2B5EF4-FFF2-40B4-BE49-F238E27FC236}">
                <a16:creationId xmlns:a16="http://schemas.microsoft.com/office/drawing/2014/main" id="{F4C02FE0-8E58-4933-8D0D-0755E3905FFD}"/>
              </a:ext>
            </a:extLst>
          </p:cNvPr>
          <p:cNvSpPr>
            <a:spLocks noGrp="1"/>
          </p:cNvSpPr>
          <p:nvPr>
            <p:ph type="title"/>
          </p:nvPr>
        </p:nvSpPr>
        <p:spPr>
          <a:xfrm>
            <a:off x="2151018" y="2290353"/>
            <a:ext cx="7817600" cy="626895"/>
          </a:xfrm>
        </p:spPr>
        <p:txBody>
          <a:bodyPr/>
          <a:lstStyle/>
          <a:p>
            <a:pPr algn="ctr"/>
            <a:r>
              <a:rPr lang="en-US" sz="4400" b="1" dirty="0">
                <a:solidFill>
                  <a:srgbClr val="FFFF00"/>
                </a:solidFill>
              </a:rPr>
              <a:t>Data Preprocessing</a:t>
            </a:r>
          </a:p>
        </p:txBody>
      </p:sp>
    </p:spTree>
    <p:extLst>
      <p:ext uri="{BB962C8B-B14F-4D97-AF65-F5344CB8AC3E}">
        <p14:creationId xmlns:p14="http://schemas.microsoft.com/office/powerpoint/2010/main" val="34538937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2110-94FC-454B-B74B-76EEF90862B1}"/>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7AB3849A-ADCD-4C55-B4CF-1CC50D66AA20}"/>
              </a:ext>
            </a:extLst>
          </p:cNvPr>
          <p:cNvSpPr>
            <a:spLocks noGrp="1"/>
          </p:cNvSpPr>
          <p:nvPr>
            <p:ph idx="1"/>
          </p:nvPr>
        </p:nvSpPr>
        <p:spPr/>
        <p:txBody>
          <a:bodyPr/>
          <a:lstStyle/>
          <a:p>
            <a:r>
              <a:rPr lang="en-US" dirty="0"/>
              <a:t>The obtained dataset was in unstructured form. It contained many NA values along with missing data.</a:t>
            </a:r>
          </a:p>
          <a:p>
            <a:r>
              <a:rPr lang="en-US" dirty="0"/>
              <a:t>Removal of records having 90% NA values</a:t>
            </a:r>
          </a:p>
          <a:p>
            <a:r>
              <a:rPr lang="en-US" dirty="0"/>
              <a:t>Feature selection based on the need of clustering algorithms.</a:t>
            </a:r>
          </a:p>
          <a:p>
            <a:r>
              <a:rPr lang="en-US" dirty="0"/>
              <a:t>Normalization of data</a:t>
            </a:r>
          </a:p>
        </p:txBody>
      </p:sp>
    </p:spTree>
    <p:extLst>
      <p:ext uri="{BB962C8B-B14F-4D97-AF65-F5344CB8AC3E}">
        <p14:creationId xmlns:p14="http://schemas.microsoft.com/office/powerpoint/2010/main" val="273234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CCDAA73-FB4A-4FAD-B92B-9FF92890A441}"/>
              </a:ext>
            </a:extLst>
          </p:cNvPr>
          <p:cNvPicPr>
            <a:picLocks noChangeAspect="1"/>
          </p:cNvPicPr>
          <p:nvPr/>
        </p:nvPicPr>
        <p:blipFill rotWithShape="1">
          <a:blip r:embed="rId3">
            <a:alphaModFix amt="40000"/>
          </a:blip>
          <a:srcRect t="8160" b="7253"/>
          <a:stretch/>
        </p:blipFill>
        <p:spPr>
          <a:xfrm>
            <a:off x="20" y="10"/>
            <a:ext cx="12191980" cy="6857990"/>
          </a:xfrm>
          <a:prstGeom prst="rect">
            <a:avLst/>
          </a:prstGeom>
        </p:spPr>
      </p:pic>
      <p:sp>
        <p:nvSpPr>
          <p:cNvPr id="15" name="Title 1">
            <a:extLst>
              <a:ext uri="{FF2B5EF4-FFF2-40B4-BE49-F238E27FC236}">
                <a16:creationId xmlns:a16="http://schemas.microsoft.com/office/drawing/2014/main" id="{513DF106-48D5-40B0-8B42-B74631311DAF}"/>
              </a:ext>
            </a:extLst>
          </p:cNvPr>
          <p:cNvSpPr>
            <a:spLocks noGrp="1"/>
          </p:cNvSpPr>
          <p:nvPr>
            <p:ph type="title"/>
          </p:nvPr>
        </p:nvSpPr>
        <p:spPr>
          <a:xfrm>
            <a:off x="1994262" y="2029097"/>
            <a:ext cx="8856617" cy="757646"/>
          </a:xfrm>
        </p:spPr>
        <p:txBody>
          <a:bodyPr vert="horz" lIns="91440" tIns="45720" rIns="91440" bIns="45720" rtlCol="0" anchor="ctr">
            <a:noAutofit/>
          </a:bodyPr>
          <a:lstStyle/>
          <a:p>
            <a:pPr algn="ctr"/>
            <a:r>
              <a:rPr lang="en-US" sz="4400" dirty="0">
                <a:solidFill>
                  <a:schemeClr val="tx1"/>
                </a:solidFill>
              </a:rPr>
              <a:t>Data Statistics and Visualizations</a:t>
            </a:r>
          </a:p>
        </p:txBody>
      </p:sp>
    </p:spTree>
    <p:extLst>
      <p:ext uri="{BB962C8B-B14F-4D97-AF65-F5344CB8AC3E}">
        <p14:creationId xmlns:p14="http://schemas.microsoft.com/office/powerpoint/2010/main" val="9310136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F94784E-2D42-4300-BD70-D11547615E50}"/>
              </a:ext>
            </a:extLst>
          </p:cNvPr>
          <p:cNvSpPr>
            <a:spLocks noGrp="1"/>
          </p:cNvSpPr>
          <p:nvPr>
            <p:ph type="title"/>
          </p:nvPr>
        </p:nvSpPr>
        <p:spPr>
          <a:xfrm>
            <a:off x="649975" y="724830"/>
            <a:ext cx="9453911" cy="624999"/>
          </a:xfrm>
        </p:spPr>
        <p:txBody>
          <a:bodyPr vert="horz" lIns="91440" tIns="45720" rIns="91440" bIns="45720" rtlCol="0" anchor="b">
            <a:normAutofit/>
          </a:bodyPr>
          <a:lstStyle/>
          <a:p>
            <a:r>
              <a:rPr lang="en-US" sz="3200" b="0" i="0" kern="1200" dirty="0">
                <a:solidFill>
                  <a:schemeClr val="bg2"/>
                </a:solidFill>
                <a:latin typeface="+mj-lt"/>
                <a:ea typeface="+mj-ea"/>
                <a:cs typeface="+mj-cs"/>
              </a:rPr>
              <a:t>Data </a:t>
            </a:r>
            <a:r>
              <a:rPr lang="en-US" sz="3200" dirty="0"/>
              <a:t>Statistics and Visualizations</a:t>
            </a:r>
            <a:endParaRPr lang="en-US" sz="3200" b="0" i="0" kern="1200" dirty="0">
              <a:solidFill>
                <a:schemeClr val="bg2"/>
              </a:solidFill>
              <a:latin typeface="+mj-lt"/>
              <a:ea typeface="+mj-ea"/>
              <a:cs typeface="+mj-cs"/>
            </a:endParaRPr>
          </a:p>
        </p:txBody>
      </p:sp>
      <p:pic>
        <p:nvPicPr>
          <p:cNvPr id="5" name="Content Placeholder 4">
            <a:extLst>
              <a:ext uri="{FF2B5EF4-FFF2-40B4-BE49-F238E27FC236}">
                <a16:creationId xmlns:a16="http://schemas.microsoft.com/office/drawing/2014/main" id="{CC4F4868-D9E1-48A0-BCE2-DB39DDCB4076}"/>
              </a:ext>
            </a:extLst>
          </p:cNvPr>
          <p:cNvPicPr>
            <a:picLocks noGrp="1" noChangeAspect="1"/>
          </p:cNvPicPr>
          <p:nvPr>
            <p:ph idx="1"/>
          </p:nvPr>
        </p:nvPicPr>
        <p:blipFill>
          <a:blip r:embed="rId3"/>
          <a:stretch>
            <a:fillRect/>
          </a:stretch>
        </p:blipFill>
        <p:spPr>
          <a:xfrm>
            <a:off x="748937" y="1648256"/>
            <a:ext cx="4484914" cy="44849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B645374-89DA-4954-9B36-455C2D44907D}"/>
              </a:ext>
            </a:extLst>
          </p:cNvPr>
          <p:cNvPicPr>
            <a:picLocks noChangeAspect="1"/>
          </p:cNvPicPr>
          <p:nvPr/>
        </p:nvPicPr>
        <p:blipFill>
          <a:blip r:embed="rId4"/>
          <a:stretch>
            <a:fillRect/>
          </a:stretch>
        </p:blipFill>
        <p:spPr>
          <a:xfrm>
            <a:off x="5471609" y="2974832"/>
            <a:ext cx="5971454" cy="3158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21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C8E830-EF3A-42AD-A427-A7CEF98D2630}"/>
              </a:ext>
            </a:extLst>
          </p:cNvPr>
          <p:cNvPicPr>
            <a:picLocks noChangeAspect="1"/>
          </p:cNvPicPr>
          <p:nvPr/>
        </p:nvPicPr>
        <p:blipFill rotWithShape="1">
          <a:blip r:embed="rId3">
            <a:alphaModFix amt="40000"/>
          </a:blip>
          <a:srcRect l="23547" r="24453" b="-1"/>
          <a:stretch/>
        </p:blipFill>
        <p:spPr>
          <a:xfrm>
            <a:off x="8729" y="8719"/>
            <a:ext cx="12191980" cy="6857990"/>
          </a:xfrm>
          <a:prstGeom prst="rect">
            <a:avLst/>
          </a:prstGeom>
        </p:spPr>
      </p:pic>
      <p:sp>
        <p:nvSpPr>
          <p:cNvPr id="2" name="Title 1">
            <a:extLst>
              <a:ext uri="{FF2B5EF4-FFF2-40B4-BE49-F238E27FC236}">
                <a16:creationId xmlns:a16="http://schemas.microsoft.com/office/drawing/2014/main" id="{D1B58357-C3A1-4194-8EF2-637AE4B48073}"/>
              </a:ext>
            </a:extLst>
          </p:cNvPr>
          <p:cNvSpPr>
            <a:spLocks noGrp="1"/>
          </p:cNvSpPr>
          <p:nvPr>
            <p:ph type="title"/>
          </p:nvPr>
        </p:nvSpPr>
        <p:spPr>
          <a:xfrm>
            <a:off x="3675017" y="2099733"/>
            <a:ext cx="6305596" cy="1453364"/>
          </a:xfrm>
        </p:spPr>
        <p:txBody>
          <a:bodyPr vert="horz" lIns="91440" tIns="45720" rIns="91440" bIns="45720" rtlCol="0" anchor="b">
            <a:normAutofit/>
          </a:bodyPr>
          <a:lstStyle/>
          <a:p>
            <a:r>
              <a:rPr lang="en-US" sz="4400" dirty="0">
                <a:solidFill>
                  <a:schemeClr val="tx1"/>
                </a:solidFill>
              </a:rPr>
              <a:t>Self Organizing Maps</a:t>
            </a:r>
          </a:p>
        </p:txBody>
      </p:sp>
    </p:spTree>
    <p:extLst>
      <p:ext uri="{BB962C8B-B14F-4D97-AF65-F5344CB8AC3E}">
        <p14:creationId xmlns:p14="http://schemas.microsoft.com/office/powerpoint/2010/main" val="367995499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577</TotalTime>
  <Words>1324</Words>
  <Application>Microsoft Macintosh PowerPoint</Application>
  <PresentationFormat>Widescreen</PresentationFormat>
  <Paragraphs>106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Century Gothic</vt:lpstr>
      <vt:lpstr>Wingdings</vt:lpstr>
      <vt:lpstr>Wingdings 3</vt:lpstr>
      <vt:lpstr>Ion Boardroom</vt:lpstr>
      <vt:lpstr>Diagnosis of COVID-19 and its Clinical Spectrum</vt:lpstr>
      <vt:lpstr>Overview</vt:lpstr>
      <vt:lpstr>PowerPoint Presentation</vt:lpstr>
      <vt:lpstr>Motivation</vt:lpstr>
      <vt:lpstr>Data Preprocessing</vt:lpstr>
      <vt:lpstr>Data Preprocessing</vt:lpstr>
      <vt:lpstr>Data Statistics and Visualizations</vt:lpstr>
      <vt:lpstr>Data Statistics and Visualizations</vt:lpstr>
      <vt:lpstr>Self Organizing Maps</vt:lpstr>
      <vt:lpstr>Self Organized Maps</vt:lpstr>
      <vt:lpstr>Self Organized Maps</vt:lpstr>
      <vt:lpstr>Self Organized Maps</vt:lpstr>
      <vt:lpstr>PowerPoint Presentation</vt:lpstr>
      <vt:lpstr>PowerPoint Presentation</vt:lpstr>
      <vt:lpstr>Principal Component Analysis</vt:lpstr>
      <vt:lpstr>PowerPoint Presentation</vt:lpstr>
      <vt:lpstr>PowerPoint Presentation</vt:lpstr>
      <vt:lpstr>Hierarchical Clustering</vt:lpstr>
      <vt:lpstr>Hierarchical Clustering</vt:lpstr>
      <vt:lpstr>PowerPoint Presentation</vt:lpstr>
      <vt:lpstr>K-Means Clustering</vt:lpstr>
      <vt:lpstr>K-Means Clustering</vt:lpstr>
      <vt:lpstr>K-Means Clustering</vt:lpstr>
      <vt:lpstr>K-Medoids Clustering</vt:lpstr>
      <vt:lpstr>K-Medoids Clustering</vt:lpstr>
      <vt:lpstr>PowerPoint Presentation</vt:lpstr>
      <vt:lpstr>Insights and Conclusion</vt:lpstr>
      <vt:lpstr>Insights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Diagnosis of COVID-19 and its Clinical Spectrum</dc:title>
  <dc:creator>Jain, Tanya</dc:creator>
  <cp:lastModifiedBy>Anantha Rao, Kavya</cp:lastModifiedBy>
  <cp:revision>20</cp:revision>
  <dcterms:created xsi:type="dcterms:W3CDTF">2020-05-09T04:26:57Z</dcterms:created>
  <dcterms:modified xsi:type="dcterms:W3CDTF">2020-05-14T03:35:46Z</dcterms:modified>
</cp:coreProperties>
</file>